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3" r:id="rId1"/>
  </p:sldMasterIdLst>
  <p:notesMasterIdLst>
    <p:notesMasterId r:id="rId73"/>
  </p:notesMasterIdLst>
  <p:sldIdLst>
    <p:sldId id="260" r:id="rId2"/>
    <p:sldId id="408" r:id="rId3"/>
    <p:sldId id="450" r:id="rId4"/>
    <p:sldId id="489" r:id="rId5"/>
    <p:sldId id="490" r:id="rId6"/>
    <p:sldId id="493" r:id="rId7"/>
    <p:sldId id="494" r:id="rId8"/>
    <p:sldId id="495" r:id="rId9"/>
    <p:sldId id="497" r:id="rId10"/>
    <p:sldId id="496" r:id="rId11"/>
    <p:sldId id="498" r:id="rId12"/>
    <p:sldId id="535" r:id="rId13"/>
    <p:sldId id="499" r:id="rId14"/>
    <p:sldId id="501" r:id="rId15"/>
    <p:sldId id="502" r:id="rId16"/>
    <p:sldId id="503" r:id="rId17"/>
    <p:sldId id="541" r:id="rId18"/>
    <p:sldId id="484" r:id="rId19"/>
    <p:sldId id="486" r:id="rId20"/>
    <p:sldId id="485" r:id="rId21"/>
    <p:sldId id="487" r:id="rId22"/>
    <p:sldId id="505" r:id="rId23"/>
    <p:sldId id="504" r:id="rId24"/>
    <p:sldId id="506" r:id="rId25"/>
    <p:sldId id="507" r:id="rId26"/>
    <p:sldId id="508" r:id="rId27"/>
    <p:sldId id="509" r:id="rId28"/>
    <p:sldId id="511" r:id="rId29"/>
    <p:sldId id="542" r:id="rId30"/>
    <p:sldId id="512" r:id="rId31"/>
    <p:sldId id="513" r:id="rId32"/>
    <p:sldId id="514" r:id="rId33"/>
    <p:sldId id="515" r:id="rId34"/>
    <p:sldId id="516" r:id="rId35"/>
    <p:sldId id="517" r:id="rId36"/>
    <p:sldId id="518" r:id="rId37"/>
    <p:sldId id="519" r:id="rId38"/>
    <p:sldId id="520" r:id="rId39"/>
    <p:sldId id="522" r:id="rId40"/>
    <p:sldId id="523" r:id="rId41"/>
    <p:sldId id="528" r:id="rId42"/>
    <p:sldId id="524" r:id="rId43"/>
    <p:sldId id="529" r:id="rId44"/>
    <p:sldId id="525" r:id="rId45"/>
    <p:sldId id="544" r:id="rId46"/>
    <p:sldId id="526" r:id="rId47"/>
    <p:sldId id="527" r:id="rId48"/>
    <p:sldId id="536" r:id="rId49"/>
    <p:sldId id="538" r:id="rId50"/>
    <p:sldId id="481" r:id="rId51"/>
    <p:sldId id="539" r:id="rId52"/>
    <p:sldId id="482" r:id="rId53"/>
    <p:sldId id="483" r:id="rId54"/>
    <p:sldId id="545" r:id="rId55"/>
    <p:sldId id="537" r:id="rId56"/>
    <p:sldId id="480" r:id="rId57"/>
    <p:sldId id="543" r:id="rId58"/>
    <p:sldId id="534" r:id="rId59"/>
    <p:sldId id="530" r:id="rId60"/>
    <p:sldId id="532" r:id="rId61"/>
    <p:sldId id="531" r:id="rId62"/>
    <p:sldId id="533" r:id="rId63"/>
    <p:sldId id="313" r:id="rId64"/>
    <p:sldId id="554" r:id="rId65"/>
    <p:sldId id="547" r:id="rId66"/>
    <p:sldId id="546" r:id="rId67"/>
    <p:sldId id="549" r:id="rId68"/>
    <p:sldId id="550" r:id="rId69"/>
    <p:sldId id="551" r:id="rId70"/>
    <p:sldId id="552" r:id="rId71"/>
    <p:sldId id="553" r:id="rId72"/>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5D2D9"/>
    <a:srgbClr val="C09200"/>
    <a:srgbClr val="49808C"/>
    <a:srgbClr val="D9695F"/>
    <a:srgbClr val="9CC3CC"/>
    <a:srgbClr val="EEBCB8"/>
    <a:srgbClr val="FFEEDD"/>
    <a:srgbClr val="FFFFC5"/>
    <a:srgbClr val="F2C9C6"/>
    <a:srgbClr val="F2B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4" autoAdjust="0"/>
    <p:restoredTop sz="86024" autoAdjust="0"/>
  </p:normalViewPr>
  <p:slideViewPr>
    <p:cSldViewPr snapToGrid="0">
      <p:cViewPr varScale="1">
        <p:scale>
          <a:sx n="54" d="100"/>
          <a:sy n="54" d="100"/>
        </p:scale>
        <p:origin x="28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8"/>
          </a:xfrm>
          <a:prstGeom prst="rect">
            <a:avLst/>
          </a:prstGeom>
        </p:spPr>
        <p:txBody>
          <a:bodyPr vert="horz" lIns="96659" tIns="48329" rIns="96659" bIns="48329" rtlCol="0"/>
          <a:lstStyle>
            <a:lvl1pPr algn="l">
              <a:defRPr sz="1200"/>
            </a:lvl1pPr>
          </a:lstStyle>
          <a:p>
            <a:endParaRPr lang="en-US"/>
          </a:p>
        </p:txBody>
      </p:sp>
      <p:sp>
        <p:nvSpPr>
          <p:cNvPr id="3" name="Date Placeholder 2"/>
          <p:cNvSpPr>
            <a:spLocks noGrp="1"/>
          </p:cNvSpPr>
          <p:nvPr>
            <p:ph type="dt" idx="1"/>
          </p:nvPr>
        </p:nvSpPr>
        <p:spPr>
          <a:xfrm>
            <a:off x="4143587" y="0"/>
            <a:ext cx="3169920" cy="481728"/>
          </a:xfrm>
          <a:prstGeom prst="rect">
            <a:avLst/>
          </a:prstGeom>
        </p:spPr>
        <p:txBody>
          <a:bodyPr vert="horz" lIns="96659" tIns="48329" rIns="96659" bIns="48329" rtlCol="0"/>
          <a:lstStyle>
            <a:lvl1pPr algn="r">
              <a:defRPr sz="1200"/>
            </a:lvl1pPr>
          </a:lstStyle>
          <a:p>
            <a:fld id="{3A7272D7-8A76-4C4C-AC44-67CF821741C5}" type="datetimeFigureOut">
              <a:rPr lang="en-US" smtClean="0"/>
              <a:t>10/21/2020</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9" tIns="48329" rIns="96659" bIns="48329"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59" tIns="48329" rIns="96659" bIns="4832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7"/>
          </a:xfrm>
          <a:prstGeom prst="rect">
            <a:avLst/>
          </a:prstGeom>
        </p:spPr>
        <p:txBody>
          <a:bodyPr vert="horz" lIns="96659" tIns="48329" rIns="96659" bIns="48329"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1727"/>
          </a:xfrm>
          <a:prstGeom prst="rect">
            <a:avLst/>
          </a:prstGeom>
        </p:spPr>
        <p:txBody>
          <a:bodyPr vert="horz" lIns="96659" tIns="48329" rIns="96659" bIns="48329" rtlCol="0" anchor="b"/>
          <a:lstStyle>
            <a:lvl1pPr algn="r">
              <a:defRPr sz="1200"/>
            </a:lvl1pPr>
          </a:lstStyle>
          <a:p>
            <a:fld id="{4CC12544-2BEE-49BA-A42E-D7E3EBA33684}" type="slidenum">
              <a:rPr lang="en-US" smtClean="0"/>
              <a:t>‹#›</a:t>
            </a:fld>
            <a:endParaRPr lang="en-US"/>
          </a:p>
        </p:txBody>
      </p:sp>
    </p:spTree>
    <p:extLst>
      <p:ext uri="{BB962C8B-B14F-4D97-AF65-F5344CB8AC3E}">
        <p14:creationId xmlns:p14="http://schemas.microsoft.com/office/powerpoint/2010/main" val="2375314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doi.org/10.1111/cogs.12443"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Hi to those I haven’t met before, I’m Marianna, she/her, …</a:t>
            </a:r>
          </a:p>
          <a:p>
            <a:pPr marL="0" indent="0">
              <a:buFontTx/>
              <a:buNone/>
            </a:pPr>
            <a:r>
              <a:rPr lang="en-US" dirty="0"/>
              <a:t>I’m broadly interested in…</a:t>
            </a:r>
          </a:p>
          <a:p>
            <a:pPr marL="0" indent="0">
              <a:buFontTx/>
              <a:buNone/>
            </a:pPr>
            <a:r>
              <a:rPr lang="en-US" dirty="0"/>
              <a:t>Please feel free to jump in as I go, would love to hear your thoughts</a:t>
            </a:r>
          </a:p>
        </p:txBody>
      </p:sp>
      <p:sp>
        <p:nvSpPr>
          <p:cNvPr id="4" name="Slide Number Placeholder 3"/>
          <p:cNvSpPr>
            <a:spLocks noGrp="1"/>
          </p:cNvSpPr>
          <p:nvPr>
            <p:ph type="sldNum" sz="quarter" idx="10"/>
          </p:nvPr>
        </p:nvSpPr>
        <p:spPr/>
        <p:txBody>
          <a:bodyPr/>
          <a:lstStyle/>
          <a:p>
            <a:fld id="{4CC12544-2BEE-49BA-A42E-D7E3EBA33684}" type="slidenum">
              <a:rPr lang="en-US" smtClean="0"/>
              <a:t>1</a:t>
            </a:fld>
            <a:endParaRPr lang="en-US"/>
          </a:p>
        </p:txBody>
      </p:sp>
    </p:spTree>
    <p:extLst>
      <p:ext uri="{BB962C8B-B14F-4D97-AF65-F5344CB8AC3E}">
        <p14:creationId xmlns:p14="http://schemas.microsoft.com/office/powerpoint/2010/main" val="237431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Let’s take the COVID-19 example. Why might Black people be disproportionately infected by COVID-19?</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Biologically predisposed. Pre-existing conditions, asthma, COPD, </a:t>
            </a:r>
            <a:r>
              <a:rPr lang="en-US" dirty="0" err="1">
                <a:solidFill>
                  <a:schemeClr val="accent1"/>
                </a:solidFill>
              </a:rPr>
              <a:t>etc</a:t>
            </a:r>
            <a:endParaRPr lang="en-US" dirty="0">
              <a:solidFill>
                <a:schemeClr val="accent1"/>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Multi-generational households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Essential jobs with high exposure risk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Limited access to healthcare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accent1"/>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accent1"/>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accent1"/>
              </a:solidFill>
            </a:endParaRPr>
          </a:p>
        </p:txBody>
      </p:sp>
      <p:sp>
        <p:nvSpPr>
          <p:cNvPr id="4" name="Slide Number Placeholder 3"/>
          <p:cNvSpPr>
            <a:spLocks noGrp="1"/>
          </p:cNvSpPr>
          <p:nvPr>
            <p:ph type="sldNum" sz="quarter" idx="10"/>
          </p:nvPr>
        </p:nvSpPr>
        <p:spPr/>
        <p:txBody>
          <a:bodyPr/>
          <a:lstStyle/>
          <a:p>
            <a:fld id="{4CC12544-2BEE-49BA-A42E-D7E3EBA33684}" type="slidenum">
              <a:rPr lang="en-US" smtClean="0"/>
              <a:t>10</a:t>
            </a:fld>
            <a:endParaRPr lang="en-US"/>
          </a:p>
        </p:txBody>
      </p:sp>
    </p:spTree>
    <p:extLst>
      <p:ext uri="{BB962C8B-B14F-4D97-AF65-F5344CB8AC3E}">
        <p14:creationId xmlns:p14="http://schemas.microsoft.com/office/powerpoint/2010/main" val="1255555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These causes could be interrelated of course, and we can add many more causes into the causal model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Essential jobs often come with poor health insurance, which may limit healthcare access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Limited healthcare access may lead to the development of medical conditions, social determinants of health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Limited economic opportunities might lead young adults to continue living with their families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Housing segregation leads people to live in polluted neighborhoods with poorly funded hospitals</a:t>
            </a:r>
          </a:p>
          <a:p>
            <a:endParaRPr lang="en-US" dirty="0"/>
          </a:p>
          <a:p>
            <a:r>
              <a:rPr lang="en-US" dirty="0"/>
              <a:t>*DAVID: causal background. What causes are there, vs causal selection: what is </a:t>
            </a:r>
            <a:r>
              <a:rPr lang="en-US" i="1" dirty="0"/>
              <a:t>the </a:t>
            </a:r>
            <a:r>
              <a:rPr lang="en-US" i="0" dirty="0"/>
              <a:t>cause</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accent1"/>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accent1"/>
              </a:solidFill>
            </a:endParaRPr>
          </a:p>
        </p:txBody>
      </p:sp>
      <p:sp>
        <p:nvSpPr>
          <p:cNvPr id="4" name="Slide Number Placeholder 3"/>
          <p:cNvSpPr>
            <a:spLocks noGrp="1"/>
          </p:cNvSpPr>
          <p:nvPr>
            <p:ph type="sldNum" sz="quarter" idx="10"/>
          </p:nvPr>
        </p:nvSpPr>
        <p:spPr/>
        <p:txBody>
          <a:bodyPr/>
          <a:lstStyle/>
          <a:p>
            <a:fld id="{4CC12544-2BEE-49BA-A42E-D7E3EBA33684}" type="slidenum">
              <a:rPr lang="en-US" smtClean="0"/>
              <a:t>11</a:t>
            </a:fld>
            <a:endParaRPr lang="en-US"/>
          </a:p>
        </p:txBody>
      </p:sp>
    </p:spTree>
    <p:extLst>
      <p:ext uri="{BB962C8B-B14F-4D97-AF65-F5344CB8AC3E}">
        <p14:creationId xmlns:p14="http://schemas.microsoft.com/office/powerpoint/2010/main" val="2526769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For incarceration likewise, there are a variety of causes that people have claimed. I’ll just flash a few that I’ve heard up on the screen, with the heads-up that some of these are uh not in my personal causal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As you’ve seen from the COVID example, these different causal models, or different construals, of what’s going on can get really complicated and complex.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One way we can get an initial handle on these models is by categorizing them by</a:t>
            </a:r>
            <a:r>
              <a:rPr lang="en-US" i="1" dirty="0">
                <a:solidFill>
                  <a:schemeClr val="accent1"/>
                </a:solidFill>
              </a:rPr>
              <a:t> what kinds of causes </a:t>
            </a:r>
            <a:r>
              <a:rPr lang="en-US" dirty="0">
                <a:solidFill>
                  <a:schemeClr val="accent1"/>
                </a:solidFill>
              </a:rPr>
              <a:t>they cite, and drawing some initial distinctions along those lines.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1"/>
              </a:solidFill>
            </a:endParaRPr>
          </a:p>
        </p:txBody>
      </p:sp>
      <p:sp>
        <p:nvSpPr>
          <p:cNvPr id="4" name="Slide Number Placeholder 3"/>
          <p:cNvSpPr>
            <a:spLocks noGrp="1"/>
          </p:cNvSpPr>
          <p:nvPr>
            <p:ph type="sldNum" sz="quarter" idx="10"/>
          </p:nvPr>
        </p:nvSpPr>
        <p:spPr/>
        <p:txBody>
          <a:bodyPr/>
          <a:lstStyle/>
          <a:p>
            <a:fld id="{4CC12544-2BEE-49BA-A42E-D7E3EBA33684}" type="slidenum">
              <a:rPr lang="en-US" smtClean="0"/>
              <a:t>12</a:t>
            </a:fld>
            <a:endParaRPr lang="en-US"/>
          </a:p>
        </p:txBody>
      </p:sp>
    </p:spTree>
    <p:extLst>
      <p:ext uri="{BB962C8B-B14F-4D97-AF65-F5344CB8AC3E}">
        <p14:creationId xmlns:p14="http://schemas.microsoft.com/office/powerpoint/2010/main" val="401604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For incarceration likewise, there are a variety of causes that people have claimed. I’ll just flash a few that I’ve heard up on the screen, with the heads-up that some of these are uh not in my causal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As you’ve seen from the COVID example, these different causal models, or different construals, of what’s going on can get really complicated and complex.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One way we can get an initial handle on these models is by categorizing them by</a:t>
            </a:r>
            <a:r>
              <a:rPr lang="en-US" i="1" dirty="0">
                <a:solidFill>
                  <a:schemeClr val="accent1"/>
                </a:solidFill>
              </a:rPr>
              <a:t> what kinds of causes </a:t>
            </a:r>
            <a:r>
              <a:rPr lang="en-US" dirty="0">
                <a:solidFill>
                  <a:schemeClr val="accent1"/>
                </a:solidFill>
              </a:rPr>
              <a:t>they cite, and drawing some initial distinctions along those lines.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1"/>
              </a:solidFill>
            </a:endParaRPr>
          </a:p>
        </p:txBody>
      </p:sp>
      <p:sp>
        <p:nvSpPr>
          <p:cNvPr id="4" name="Slide Number Placeholder 3"/>
          <p:cNvSpPr>
            <a:spLocks noGrp="1"/>
          </p:cNvSpPr>
          <p:nvPr>
            <p:ph type="sldNum" sz="quarter" idx="10"/>
          </p:nvPr>
        </p:nvSpPr>
        <p:spPr/>
        <p:txBody>
          <a:bodyPr/>
          <a:lstStyle/>
          <a:p>
            <a:fld id="{4CC12544-2BEE-49BA-A42E-D7E3EBA33684}" type="slidenum">
              <a:rPr lang="en-US" smtClean="0"/>
              <a:t>13</a:t>
            </a:fld>
            <a:endParaRPr lang="en-US"/>
          </a:p>
        </p:txBody>
      </p:sp>
    </p:spTree>
    <p:extLst>
      <p:ext uri="{BB962C8B-B14F-4D97-AF65-F5344CB8AC3E}">
        <p14:creationId xmlns:p14="http://schemas.microsoft.com/office/powerpoint/2010/main" val="3286413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Looking at these different potential causes, I have the intuition – that I hope you share - that someone whose causal model looks like this and thinks that a criminal disposition is </a:t>
            </a:r>
            <a:r>
              <a:rPr lang="en-US" i="1" dirty="0">
                <a:solidFill>
                  <a:schemeClr val="accent1"/>
                </a:solidFill>
              </a:rPr>
              <a:t>the</a:t>
            </a:r>
            <a:r>
              <a:rPr lang="en-US" dirty="0">
                <a:solidFill>
                  <a:schemeClr val="accent1"/>
                </a:solidFill>
              </a:rPr>
              <a:t> cause of incarceration rates will probably have very different attitudes towards Black people and towards incarceration, than someone who thinks that it’s racial bias and/or limited economic opportunities, than someone who thinks it’s a culture of violence.</a:t>
            </a:r>
          </a:p>
        </p:txBody>
      </p:sp>
      <p:sp>
        <p:nvSpPr>
          <p:cNvPr id="4" name="Slide Number Placeholder 3"/>
          <p:cNvSpPr>
            <a:spLocks noGrp="1"/>
          </p:cNvSpPr>
          <p:nvPr>
            <p:ph type="sldNum" sz="quarter" idx="10"/>
          </p:nvPr>
        </p:nvSpPr>
        <p:spPr/>
        <p:txBody>
          <a:bodyPr/>
          <a:lstStyle/>
          <a:p>
            <a:fld id="{4CC12544-2BEE-49BA-A42E-D7E3EBA33684}" type="slidenum">
              <a:rPr lang="en-US" smtClean="0"/>
              <a:t>14</a:t>
            </a:fld>
            <a:endParaRPr lang="en-US"/>
          </a:p>
        </p:txBody>
      </p:sp>
    </p:spTree>
    <p:extLst>
      <p:ext uri="{BB962C8B-B14F-4D97-AF65-F5344CB8AC3E}">
        <p14:creationId xmlns:p14="http://schemas.microsoft.com/office/powerpoint/2010/main" val="1315086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Looking at these different potential causes, I have the intuition – that I hope you share - that someone whose causal model looks like this and thinks that a criminal disposition is </a:t>
            </a:r>
            <a:r>
              <a:rPr lang="en-US" i="1" dirty="0">
                <a:solidFill>
                  <a:schemeClr val="accent1"/>
                </a:solidFill>
              </a:rPr>
              <a:t>the</a:t>
            </a:r>
            <a:r>
              <a:rPr lang="en-US" dirty="0">
                <a:solidFill>
                  <a:schemeClr val="accent1"/>
                </a:solidFill>
              </a:rPr>
              <a:t> cause of incarceration rates will probably have very different attitudes towards Black people and towards incarceration, than someone who thinks that it’s racial bias and/or limited economic opportunities, than someone who thinks it’s a culture of violence.</a:t>
            </a:r>
          </a:p>
        </p:txBody>
      </p:sp>
      <p:sp>
        <p:nvSpPr>
          <p:cNvPr id="4" name="Slide Number Placeholder 3"/>
          <p:cNvSpPr>
            <a:spLocks noGrp="1"/>
          </p:cNvSpPr>
          <p:nvPr>
            <p:ph type="sldNum" sz="quarter" idx="10"/>
          </p:nvPr>
        </p:nvSpPr>
        <p:spPr/>
        <p:txBody>
          <a:bodyPr/>
          <a:lstStyle/>
          <a:p>
            <a:fld id="{4CC12544-2BEE-49BA-A42E-D7E3EBA33684}" type="slidenum">
              <a:rPr lang="en-US" smtClean="0"/>
              <a:t>15</a:t>
            </a:fld>
            <a:endParaRPr lang="en-US"/>
          </a:p>
        </p:txBody>
      </p:sp>
    </p:spTree>
    <p:extLst>
      <p:ext uri="{BB962C8B-B14F-4D97-AF65-F5344CB8AC3E}">
        <p14:creationId xmlns:p14="http://schemas.microsoft.com/office/powerpoint/2010/main" val="3707480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Looking at these different potential causes, I have the intuition – that I hope you share - that someone whose causal model looks like this and thinks that a criminal disposition is </a:t>
            </a:r>
            <a:r>
              <a:rPr lang="en-US" i="1" dirty="0">
                <a:solidFill>
                  <a:schemeClr val="accent1"/>
                </a:solidFill>
              </a:rPr>
              <a:t>the</a:t>
            </a:r>
            <a:r>
              <a:rPr lang="en-US" dirty="0">
                <a:solidFill>
                  <a:schemeClr val="accent1"/>
                </a:solidFill>
              </a:rPr>
              <a:t> cause of incarceration rates will probably have very different attitudes towards Black people and towards incarceration, than someone who thinks that it’s racial bias and/or limited economic opportunities, than someone who thinks it’s a culture of violence.</a:t>
            </a:r>
          </a:p>
        </p:txBody>
      </p:sp>
      <p:sp>
        <p:nvSpPr>
          <p:cNvPr id="4" name="Slide Number Placeholder 3"/>
          <p:cNvSpPr>
            <a:spLocks noGrp="1"/>
          </p:cNvSpPr>
          <p:nvPr>
            <p:ph type="sldNum" sz="quarter" idx="10"/>
          </p:nvPr>
        </p:nvSpPr>
        <p:spPr/>
        <p:txBody>
          <a:bodyPr/>
          <a:lstStyle/>
          <a:p>
            <a:fld id="{4CC12544-2BEE-49BA-A42E-D7E3EBA33684}" type="slidenum">
              <a:rPr lang="en-US" smtClean="0"/>
              <a:t>16</a:t>
            </a:fld>
            <a:endParaRPr lang="en-US"/>
          </a:p>
        </p:txBody>
      </p:sp>
    </p:spTree>
    <p:extLst>
      <p:ext uri="{BB962C8B-B14F-4D97-AF65-F5344CB8AC3E}">
        <p14:creationId xmlns:p14="http://schemas.microsoft.com/office/powerpoint/2010/main" val="1690377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models all seem to cite very different </a:t>
            </a:r>
            <a:r>
              <a:rPr lang="en-US" i="1" dirty="0"/>
              <a:t>types of causes</a:t>
            </a:r>
            <a:endParaRPr lang="en-US" dirty="0">
              <a:solidFill>
                <a:schemeClr val="accent1"/>
              </a:solidFill>
            </a:endParaRPr>
          </a:p>
        </p:txBody>
      </p:sp>
      <p:sp>
        <p:nvSpPr>
          <p:cNvPr id="4" name="Slide Number Placeholder 3"/>
          <p:cNvSpPr>
            <a:spLocks noGrp="1"/>
          </p:cNvSpPr>
          <p:nvPr>
            <p:ph type="sldNum" sz="quarter" idx="10"/>
          </p:nvPr>
        </p:nvSpPr>
        <p:spPr/>
        <p:txBody>
          <a:bodyPr/>
          <a:lstStyle/>
          <a:p>
            <a:fld id="{4CC12544-2BEE-49BA-A42E-D7E3EBA33684}" type="slidenum">
              <a:rPr lang="en-US" smtClean="0"/>
              <a:t>17</a:t>
            </a:fld>
            <a:endParaRPr lang="en-US"/>
          </a:p>
        </p:txBody>
      </p:sp>
    </p:spTree>
    <p:extLst>
      <p:ext uri="{BB962C8B-B14F-4D97-AF65-F5344CB8AC3E}">
        <p14:creationId xmlns:p14="http://schemas.microsoft.com/office/powerpoint/2010/main" val="517787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try to think about these different causal models – or construals - by the </a:t>
            </a:r>
            <a:r>
              <a:rPr lang="en-US" i="1" dirty="0"/>
              <a:t>type </a:t>
            </a:r>
            <a:r>
              <a:rPr lang="en-US" dirty="0"/>
              <a:t>of cause they would cite as </a:t>
            </a:r>
            <a:r>
              <a:rPr lang="en-US" i="1" dirty="0"/>
              <a:t>the cause</a:t>
            </a:r>
            <a:r>
              <a:rPr lang="en-US" dirty="0"/>
              <a:t>. recognizing that these models can get pretty complex, as we saw, so I’m going to drastically oversimplify for the sake of taking a first stab</a:t>
            </a:r>
          </a:p>
        </p:txBody>
      </p:sp>
      <p:sp>
        <p:nvSpPr>
          <p:cNvPr id="4" name="Slide Number Placeholder 3"/>
          <p:cNvSpPr>
            <a:spLocks noGrp="1"/>
          </p:cNvSpPr>
          <p:nvPr>
            <p:ph type="sldNum" sz="quarter" idx="5"/>
          </p:nvPr>
        </p:nvSpPr>
        <p:spPr/>
        <p:txBody>
          <a:bodyPr/>
          <a:lstStyle/>
          <a:p>
            <a:fld id="{4CC12544-2BEE-49BA-A42E-D7E3EBA33684}" type="slidenum">
              <a:rPr lang="en-US" smtClean="0"/>
              <a:t>18</a:t>
            </a:fld>
            <a:endParaRPr lang="en-US"/>
          </a:p>
        </p:txBody>
      </p:sp>
    </p:spTree>
    <p:extLst>
      <p:ext uri="{BB962C8B-B14F-4D97-AF65-F5344CB8AC3E}">
        <p14:creationId xmlns:p14="http://schemas.microsoft.com/office/powerpoint/2010/main" val="3230491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is on something inside of the individual</a:t>
            </a:r>
          </a:p>
          <a:p>
            <a:r>
              <a:rPr lang="en-US" dirty="0"/>
              <a:t>Including what has traditionally been thought of as essentialism, including its most extreme form: biological essentialism. Each group member has some innate, temporally stable biological essence that causally produces observed category properties, </a:t>
            </a:r>
            <a:r>
              <a:rPr lang="en-US" dirty="0" err="1"/>
              <a:t>eg</a:t>
            </a:r>
            <a:r>
              <a:rPr lang="en-US" dirty="0"/>
              <a:t> DNA, genes</a:t>
            </a:r>
          </a:p>
        </p:txBody>
      </p:sp>
      <p:sp>
        <p:nvSpPr>
          <p:cNvPr id="4" name="Slide Number Placeholder 3"/>
          <p:cNvSpPr>
            <a:spLocks noGrp="1"/>
          </p:cNvSpPr>
          <p:nvPr>
            <p:ph type="sldNum" sz="quarter" idx="5"/>
          </p:nvPr>
        </p:nvSpPr>
        <p:spPr/>
        <p:txBody>
          <a:bodyPr/>
          <a:lstStyle/>
          <a:p>
            <a:fld id="{4CC12544-2BEE-49BA-A42E-D7E3EBA33684}" type="slidenum">
              <a:rPr lang="en-US" smtClean="0"/>
              <a:t>19</a:t>
            </a:fld>
            <a:endParaRPr lang="en-US"/>
          </a:p>
        </p:txBody>
      </p:sp>
    </p:spTree>
    <p:extLst>
      <p:ext uri="{BB962C8B-B14F-4D97-AF65-F5344CB8AC3E}">
        <p14:creationId xmlns:p14="http://schemas.microsoft.com/office/powerpoint/2010/main" val="3568578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When we look out at the world, we notice that some properties distributed differently across different categories.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instance, during the current pandemic, Black (along with indigenous and Latinx) people have faced higher rates of hospitalization by COVID-19 than other racial groups.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might wonder what the link is between being a member of these social categories, and being hospitalized by COVID-19. </a:t>
            </a:r>
          </a:p>
        </p:txBody>
      </p:sp>
      <p:sp>
        <p:nvSpPr>
          <p:cNvPr id="4" name="Slide Number Placeholder 3"/>
          <p:cNvSpPr>
            <a:spLocks noGrp="1"/>
          </p:cNvSpPr>
          <p:nvPr>
            <p:ph type="sldNum" sz="quarter" idx="10"/>
          </p:nvPr>
        </p:nvSpPr>
        <p:spPr/>
        <p:txBody>
          <a:bodyPr/>
          <a:lstStyle/>
          <a:p>
            <a:fld id="{4CC12544-2BEE-49BA-A42E-D7E3EBA33684}" type="slidenum">
              <a:rPr lang="en-US" smtClean="0"/>
              <a:t>2</a:t>
            </a:fld>
            <a:endParaRPr lang="en-US"/>
          </a:p>
        </p:txBody>
      </p:sp>
    </p:spTree>
    <p:extLst>
      <p:ext uri="{BB962C8B-B14F-4D97-AF65-F5344CB8AC3E}">
        <p14:creationId xmlns:p14="http://schemas.microsoft.com/office/powerpoint/2010/main" val="4163150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is on…</a:t>
            </a:r>
          </a:p>
          <a:p>
            <a:r>
              <a:rPr lang="en-US" dirty="0"/>
              <a:t>Culture is an interesting case that is external to any single individual, but certainly located within the group.  Inspired by debates about cultural essentialism</a:t>
            </a:r>
          </a:p>
          <a:p>
            <a:r>
              <a:rPr lang="en-US" dirty="0"/>
              <a:t>*non-social: animal conspecific interactions, social hierarchies</a:t>
            </a:r>
          </a:p>
        </p:txBody>
      </p:sp>
      <p:sp>
        <p:nvSpPr>
          <p:cNvPr id="4" name="Slide Number Placeholder 3"/>
          <p:cNvSpPr>
            <a:spLocks noGrp="1"/>
          </p:cNvSpPr>
          <p:nvPr>
            <p:ph type="sldNum" sz="quarter" idx="5"/>
          </p:nvPr>
        </p:nvSpPr>
        <p:spPr/>
        <p:txBody>
          <a:bodyPr/>
          <a:lstStyle/>
          <a:p>
            <a:fld id="{4CC12544-2BEE-49BA-A42E-D7E3EBA33684}" type="slidenum">
              <a:rPr lang="en-US" smtClean="0"/>
              <a:t>20</a:t>
            </a:fld>
            <a:endParaRPr lang="en-US"/>
          </a:p>
        </p:txBody>
      </p:sp>
    </p:spTree>
    <p:extLst>
      <p:ext uri="{BB962C8B-B14F-4D97-AF65-F5344CB8AC3E}">
        <p14:creationId xmlns:p14="http://schemas.microsoft.com/office/powerpoint/2010/main" val="32470514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Causes external to the group that act on the group as a whole</a:t>
            </a:r>
          </a:p>
          <a:p>
            <a:pPr marL="171450" indent="-171450">
              <a:buFontTx/>
              <a:buChar char="-"/>
            </a:pPr>
            <a:r>
              <a:rPr lang="en-US" dirty="0"/>
              <a:t>Policies that target the social group</a:t>
            </a:r>
          </a:p>
          <a:p>
            <a:pPr marL="171450" indent="-171450">
              <a:buFontTx/>
              <a:buChar char="-"/>
            </a:pPr>
            <a:r>
              <a:rPr lang="en-US" dirty="0"/>
              <a:t>In some ways like person vs situation contrast in social psychology, but on a group level: situations that the </a:t>
            </a:r>
            <a:r>
              <a:rPr lang="en-US" i="1" dirty="0"/>
              <a:t>group </a:t>
            </a:r>
            <a:r>
              <a:rPr lang="en-US" i="0" dirty="0"/>
              <a:t>occupies or regularly finds themselves in</a:t>
            </a:r>
          </a:p>
          <a:p>
            <a:pPr marL="171450" indent="-171450">
              <a:buFontTx/>
              <a:buChar char="-"/>
            </a:pPr>
            <a:r>
              <a:rPr lang="en-US" i="0" dirty="0"/>
              <a:t>Focusing here on social examples, but just want to tangentially mention that these types of causes aren’t exclusive to the social domain. Animals that now exhibit certain evolutionarily novel properties due to human domestication, factory farming. Organisms that exhibit certain properties when controlled by predators in their native environment, but once introduced elsewhere where they are not under such ecological pressure, become invasive species. Elements/minerals that tend to take certain structure and from because they are mostly found in the earth’s crust at high temperature and pressure, but once removed from that environment, properties change. </a:t>
            </a: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21</a:t>
            </a:fld>
            <a:endParaRPr lang="en-US"/>
          </a:p>
        </p:txBody>
      </p:sp>
    </p:spTree>
    <p:extLst>
      <p:ext uri="{BB962C8B-B14F-4D97-AF65-F5344CB8AC3E}">
        <p14:creationId xmlns:p14="http://schemas.microsoft.com/office/powerpoint/2010/main" val="2030410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Recap: we can think of construals - in a very roughly and grossly simplified way – in terms of the kind of cause they primarily cite</a:t>
            </a:r>
          </a:p>
        </p:txBody>
      </p:sp>
      <p:sp>
        <p:nvSpPr>
          <p:cNvPr id="4" name="Slide Number Placeholder 3"/>
          <p:cNvSpPr>
            <a:spLocks noGrp="1"/>
          </p:cNvSpPr>
          <p:nvPr>
            <p:ph type="sldNum" sz="quarter" idx="5"/>
          </p:nvPr>
        </p:nvSpPr>
        <p:spPr/>
        <p:txBody>
          <a:bodyPr/>
          <a:lstStyle/>
          <a:p>
            <a:fld id="{4CC12544-2BEE-49BA-A42E-D7E3EBA33684}" type="slidenum">
              <a:rPr lang="en-US" smtClean="0"/>
              <a:t>22</a:t>
            </a:fld>
            <a:endParaRPr lang="en-US"/>
          </a:p>
        </p:txBody>
      </p:sp>
    </p:spTree>
    <p:extLst>
      <p:ext uri="{BB962C8B-B14F-4D97-AF65-F5344CB8AC3E}">
        <p14:creationId xmlns:p14="http://schemas.microsoft.com/office/powerpoint/2010/main" val="36549137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Nadya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Label this structural</a:t>
            </a:r>
          </a:p>
          <a:p>
            <a:r>
              <a:rPr lang="en-US" dirty="0"/>
              <a:t>These construals – prototypically biological and culture - have all been considered internalist in past literature, but I think it’s useful to consider them separately, since culture is an interesting in-between case</a:t>
            </a:r>
          </a:p>
        </p:txBody>
      </p:sp>
      <p:sp>
        <p:nvSpPr>
          <p:cNvPr id="4" name="Slide Number Placeholder 3"/>
          <p:cNvSpPr>
            <a:spLocks noGrp="1"/>
          </p:cNvSpPr>
          <p:nvPr>
            <p:ph type="sldNum" sz="quarter" idx="5"/>
          </p:nvPr>
        </p:nvSpPr>
        <p:spPr/>
        <p:txBody>
          <a:bodyPr/>
          <a:lstStyle/>
          <a:p>
            <a:fld id="{4CC12544-2BEE-49BA-A42E-D7E3EBA33684}" type="slidenum">
              <a:rPr lang="en-US" smtClean="0"/>
              <a:t>23</a:t>
            </a:fld>
            <a:endParaRPr lang="en-US"/>
          </a:p>
        </p:txBody>
      </p:sp>
    </p:spTree>
    <p:extLst>
      <p:ext uri="{BB962C8B-B14F-4D97-AF65-F5344CB8AC3E}">
        <p14:creationId xmlns:p14="http://schemas.microsoft.com/office/powerpoint/2010/main" val="468785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Interlude: In another line of work, I’ve been very interested in what kinds of input lead us to these different construals.</a:t>
            </a:r>
          </a:p>
        </p:txBody>
      </p:sp>
      <p:sp>
        <p:nvSpPr>
          <p:cNvPr id="4" name="Slide Number Placeholder 3"/>
          <p:cNvSpPr>
            <a:spLocks noGrp="1"/>
          </p:cNvSpPr>
          <p:nvPr>
            <p:ph type="sldNum" sz="quarter" idx="5"/>
          </p:nvPr>
        </p:nvSpPr>
        <p:spPr/>
        <p:txBody>
          <a:bodyPr/>
          <a:lstStyle/>
          <a:p>
            <a:fld id="{4CC12544-2BEE-49BA-A42E-D7E3EBA33684}" type="slidenum">
              <a:rPr lang="en-US" smtClean="0"/>
              <a:t>24</a:t>
            </a:fld>
            <a:endParaRPr lang="en-US"/>
          </a:p>
        </p:txBody>
      </p:sp>
    </p:spTree>
    <p:extLst>
      <p:ext uri="{BB962C8B-B14F-4D97-AF65-F5344CB8AC3E}">
        <p14:creationId xmlns:p14="http://schemas.microsoft.com/office/powerpoint/2010/main" val="37412112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We’ve seen that statistical evidence that the property is disproportionately frequent among members of that category can be consistent with any of these construal.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What about statistical evidence about causes? Can certainly build some causal model if you can observe the causes, but many of the example causes we discussed are hard to witness statistical evidence of: hard to </a:t>
            </a:r>
            <a:r>
              <a:rPr lang="en-US" i="1" dirty="0"/>
              <a:t>see </a:t>
            </a:r>
            <a:r>
              <a:rPr lang="en-US" i="0" dirty="0"/>
              <a:t>a criminal disposition, a culture of violence, or limited economic opportunities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25</a:t>
            </a:fld>
            <a:endParaRPr lang="en-US"/>
          </a:p>
        </p:txBody>
      </p:sp>
    </p:spTree>
    <p:extLst>
      <p:ext uri="{BB962C8B-B14F-4D97-AF65-F5344CB8AC3E}">
        <p14:creationId xmlns:p14="http://schemas.microsoft.com/office/powerpoint/2010/main" val="3812015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I’m particularly interested in the role of language here. Some kinds of language like generics and formal explanations have been argued to be cues for an internalist model, but mounting evidence suggests both kinds of language can support any kind of model.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I’ve been interested in understanding what kinds of input lead to each construal, because ideally once we understand that, we can understand what kinds of input to provide, to promote one construal or another.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26</a:t>
            </a:fld>
            <a:endParaRPr lang="en-US"/>
          </a:p>
        </p:txBody>
      </p:sp>
    </p:spTree>
    <p:extLst>
      <p:ext uri="{BB962C8B-B14F-4D97-AF65-F5344CB8AC3E}">
        <p14:creationId xmlns:p14="http://schemas.microsoft.com/office/powerpoint/2010/main" val="3212561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I’m particularly interested in the role of language here. Some kinds of language like generics and formal explanations have been argued to be cues for an internalist model, but mounting evidence suggests both kinds of language can support any kind of model.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But to return to the project at hand, I’ve been interested in understanding what kinds of input lead to each construal, because ideally once we understand that, we can understand what kinds of input to provide, to promote one construal or another.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But which construal do we want to promote? Why does it matter which construal people use to explain category properties? What are the downstream consequences of these different construals?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27</a:t>
            </a:fld>
            <a:endParaRPr lang="en-US"/>
          </a:p>
        </p:txBody>
      </p:sp>
    </p:spTree>
    <p:extLst>
      <p:ext uri="{BB962C8B-B14F-4D97-AF65-F5344CB8AC3E}">
        <p14:creationId xmlns:p14="http://schemas.microsoft.com/office/powerpoint/2010/main" val="16579257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What are the downstream consequences of these construals?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 have the intuition that what construal you take to be the case will lead to really different downstream attitudes, beliefs, and behaviors, but… it’s possible to think that eh whichever model you take to be the case, you’re looking out at the same pattern of statistical evidence at the end of the day.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Although we might be looking at the same pattern of statistical evidence, of what </a:t>
            </a:r>
            <a:r>
              <a:rPr lang="en-US" i="1" dirty="0"/>
              <a:t>is </a:t>
            </a:r>
            <a:r>
              <a:rPr lang="en-US" i="0" dirty="0"/>
              <a:t>the case</a:t>
            </a:r>
            <a:r>
              <a:rPr lang="en-US" dirty="0"/>
              <a:t>, depending on what model we take, we might have different attitudes and beliefs about that evidence. In this project, I’ll focus on 3 downstream consequences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28</a:t>
            </a:fld>
            <a:endParaRPr lang="en-US"/>
          </a:p>
        </p:txBody>
      </p:sp>
    </p:spTree>
    <p:extLst>
      <p:ext uri="{BB962C8B-B14F-4D97-AF65-F5344CB8AC3E}">
        <p14:creationId xmlns:p14="http://schemas.microsoft.com/office/powerpoint/2010/main" val="3032270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In particular, we might have different attitudes about: 1) what </a:t>
            </a:r>
            <a:r>
              <a:rPr lang="en-US" i="1" dirty="0"/>
              <a:t>should </a:t>
            </a:r>
            <a:r>
              <a:rPr lang="en-US" i="0" dirty="0"/>
              <a:t>be the case. In particular, would it okay if a category member didn’t exhibit the property? Or would you consider them in the wrong, and enforce the norm against them. *ELLEN: focus on non-conforming category members. Norm enforcement.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dirty="0"/>
              <a:t>whether it’s possible for what’s currently the case to be otherwise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dirty="0"/>
              <a:t>how one would even go about changing what’s currently the case. Inspired by the thought that different causal models should support different interventions, and lead to support for different policies.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dirty="0"/>
              <a:t>Of course each of these downstream beliefs are also affected by other factors, such as the statistical prevalence of the property, and the prior valence of the property/social group, but here focusing on the effects of the construal.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29</a:t>
            </a:fld>
            <a:endParaRPr lang="en-US"/>
          </a:p>
        </p:txBody>
      </p:sp>
    </p:spTree>
    <p:extLst>
      <p:ext uri="{BB962C8B-B14F-4D97-AF65-F5344CB8AC3E}">
        <p14:creationId xmlns:p14="http://schemas.microsoft.com/office/powerpoint/2010/main" val="24570352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if we look at who goes to jail, we see that Black people face higher rates of incarceration than other racial groups, as indicated by the steep green line.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can say that Black people are disproportionately incarcerated</a:t>
            </a:r>
          </a:p>
        </p:txBody>
      </p:sp>
      <p:sp>
        <p:nvSpPr>
          <p:cNvPr id="4" name="Slide Number Placeholder 3"/>
          <p:cNvSpPr>
            <a:spLocks noGrp="1"/>
          </p:cNvSpPr>
          <p:nvPr>
            <p:ph type="sldNum" sz="quarter" idx="10"/>
          </p:nvPr>
        </p:nvSpPr>
        <p:spPr/>
        <p:txBody>
          <a:bodyPr/>
          <a:lstStyle/>
          <a:p>
            <a:fld id="{4CC12544-2BEE-49BA-A42E-D7E3EBA33684}" type="slidenum">
              <a:rPr lang="en-US" smtClean="0"/>
              <a:t>3</a:t>
            </a:fld>
            <a:endParaRPr lang="en-US"/>
          </a:p>
        </p:txBody>
      </p:sp>
    </p:spTree>
    <p:extLst>
      <p:ext uri="{BB962C8B-B14F-4D97-AF65-F5344CB8AC3E}">
        <p14:creationId xmlns:p14="http://schemas.microsoft.com/office/powerpoint/2010/main" val="3706983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Very fresh pilot data, excited for your thoughts. Pilot w adults, goal is eventually to test with kids, 5-6yo</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(click) high-level overview is that we introduce participants to novel social groups and novel property of those social groups, participants are randomly assigned to hear one of 3 kinds of explanations inducing biological, cultural, or structural construal, 3 measures in fixed order</a:t>
            </a:r>
          </a:p>
          <a:p>
            <a:pPr marL="171450" indent="-171450">
              <a:buFontTx/>
              <a:buChar char="-"/>
            </a:pPr>
            <a:r>
              <a:rPr lang="en-US" dirty="0"/>
              <a:t>Based on a simulation power analysis, ran 150 adults on MTurk, 132 after exclusions. </a:t>
            </a:r>
          </a:p>
          <a:p>
            <a:pPr marL="171450" indent="-171450">
              <a:buFontTx/>
              <a:buChar char="-"/>
            </a:pPr>
            <a:r>
              <a:rPr lang="en-US" dirty="0"/>
              <a:t>Run you through the study and predictions, then show you the data</a:t>
            </a:r>
          </a:p>
          <a:p>
            <a:pPr marL="171450" indent="-171450">
              <a:buFontTx/>
              <a:buChar char="-"/>
            </a:pPr>
            <a:r>
              <a:rPr lang="en-US" dirty="0"/>
              <a:t>Participants saw everything indicated in the boxes </a:t>
            </a:r>
          </a:p>
        </p:txBody>
      </p:sp>
      <p:sp>
        <p:nvSpPr>
          <p:cNvPr id="4" name="Slide Number Placeholder 3"/>
          <p:cNvSpPr>
            <a:spLocks noGrp="1"/>
          </p:cNvSpPr>
          <p:nvPr>
            <p:ph type="sldNum" sz="quarter" idx="5"/>
          </p:nvPr>
        </p:nvSpPr>
        <p:spPr/>
        <p:txBody>
          <a:bodyPr/>
          <a:lstStyle/>
          <a:p>
            <a:fld id="{4CC12544-2BEE-49BA-A42E-D7E3EBA33684}" type="slidenum">
              <a:rPr lang="en-US" smtClean="0"/>
              <a:t>30</a:t>
            </a:fld>
            <a:endParaRPr lang="en-US"/>
          </a:p>
        </p:txBody>
      </p:sp>
    </p:spTree>
    <p:extLst>
      <p:ext uri="{BB962C8B-B14F-4D97-AF65-F5344CB8AC3E}">
        <p14:creationId xmlns:p14="http://schemas.microsoft.com/office/powerpoint/2010/main" val="2409454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Calibration questions</a:t>
            </a:r>
          </a:p>
          <a:p>
            <a:pPr marL="171450" indent="-171450">
              <a:buFontTx/>
              <a:buChar char="-"/>
            </a:pPr>
            <a:r>
              <a:rPr lang="en-US" dirty="0"/>
              <a:t>Normativity: wide range, stats norm, moral</a:t>
            </a:r>
          </a:p>
        </p:txBody>
      </p:sp>
      <p:sp>
        <p:nvSpPr>
          <p:cNvPr id="4" name="Slide Number Placeholder 3"/>
          <p:cNvSpPr>
            <a:spLocks noGrp="1"/>
          </p:cNvSpPr>
          <p:nvPr>
            <p:ph type="sldNum" sz="quarter" idx="5"/>
          </p:nvPr>
        </p:nvSpPr>
        <p:spPr/>
        <p:txBody>
          <a:bodyPr/>
          <a:lstStyle/>
          <a:p>
            <a:fld id="{4CC12544-2BEE-49BA-A42E-D7E3EBA33684}" type="slidenum">
              <a:rPr lang="en-US" smtClean="0"/>
              <a:t>31</a:t>
            </a:fld>
            <a:endParaRPr lang="en-US"/>
          </a:p>
        </p:txBody>
      </p:sp>
    </p:spTree>
    <p:extLst>
      <p:ext uri="{BB962C8B-B14F-4D97-AF65-F5344CB8AC3E}">
        <p14:creationId xmlns:p14="http://schemas.microsoft.com/office/powerpoint/2010/main" val="1918082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32</a:t>
            </a:fld>
            <a:endParaRPr lang="en-US"/>
          </a:p>
        </p:txBody>
      </p:sp>
    </p:spTree>
    <p:extLst>
      <p:ext uri="{BB962C8B-B14F-4D97-AF65-F5344CB8AC3E}">
        <p14:creationId xmlns:p14="http://schemas.microsoft.com/office/powerpoint/2010/main" val="39019441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Novel social groups</a:t>
            </a:r>
          </a:p>
        </p:txBody>
      </p:sp>
      <p:sp>
        <p:nvSpPr>
          <p:cNvPr id="4" name="Slide Number Placeholder 3"/>
          <p:cNvSpPr>
            <a:spLocks noGrp="1"/>
          </p:cNvSpPr>
          <p:nvPr>
            <p:ph type="sldNum" sz="quarter" idx="5"/>
          </p:nvPr>
        </p:nvSpPr>
        <p:spPr/>
        <p:txBody>
          <a:bodyPr/>
          <a:lstStyle/>
          <a:p>
            <a:fld id="{4CC12544-2BEE-49BA-A42E-D7E3EBA33684}" type="slidenum">
              <a:rPr lang="en-US" smtClean="0"/>
              <a:t>33</a:t>
            </a:fld>
            <a:endParaRPr lang="en-US"/>
          </a:p>
        </p:txBody>
      </p:sp>
    </p:spTree>
    <p:extLst>
      <p:ext uri="{BB962C8B-B14F-4D97-AF65-F5344CB8AC3E}">
        <p14:creationId xmlns:p14="http://schemas.microsoft.com/office/powerpoint/2010/main" val="35140434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Structural context: environmental/</a:t>
            </a:r>
            <a:r>
              <a:rPr lang="en-US" dirty="0" err="1"/>
              <a:t>residental</a:t>
            </a:r>
            <a:r>
              <a:rPr lang="en-US" dirty="0"/>
              <a:t> segregation</a:t>
            </a:r>
          </a:p>
        </p:txBody>
      </p:sp>
      <p:sp>
        <p:nvSpPr>
          <p:cNvPr id="4" name="Slide Number Placeholder 3"/>
          <p:cNvSpPr>
            <a:spLocks noGrp="1"/>
          </p:cNvSpPr>
          <p:nvPr>
            <p:ph type="sldNum" sz="quarter" idx="5"/>
          </p:nvPr>
        </p:nvSpPr>
        <p:spPr/>
        <p:txBody>
          <a:bodyPr/>
          <a:lstStyle/>
          <a:p>
            <a:fld id="{4CC12544-2BEE-49BA-A42E-D7E3EBA33684}" type="slidenum">
              <a:rPr lang="en-US" smtClean="0"/>
              <a:t>34</a:t>
            </a:fld>
            <a:endParaRPr lang="en-US"/>
          </a:p>
        </p:txBody>
      </p:sp>
    </p:spTree>
    <p:extLst>
      <p:ext uri="{BB962C8B-B14F-4D97-AF65-F5344CB8AC3E}">
        <p14:creationId xmlns:p14="http://schemas.microsoft.com/office/powerpoint/2010/main" val="4106470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Structural context: environmental/</a:t>
            </a:r>
            <a:r>
              <a:rPr lang="en-US" dirty="0" err="1"/>
              <a:t>residental</a:t>
            </a:r>
            <a:r>
              <a:rPr lang="en-US" dirty="0"/>
              <a:t> segregation</a:t>
            </a:r>
          </a:p>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35</a:t>
            </a:fld>
            <a:endParaRPr lang="en-US"/>
          </a:p>
        </p:txBody>
      </p:sp>
    </p:spTree>
    <p:extLst>
      <p:ext uri="{BB962C8B-B14F-4D97-AF65-F5344CB8AC3E}">
        <p14:creationId xmlns:p14="http://schemas.microsoft.com/office/powerpoint/2010/main" val="23098330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Introduce a neutral novel property (eating berries) using generic statements. </a:t>
            </a:r>
          </a:p>
          <a:p>
            <a:pPr marL="0" indent="0">
              <a:buFontTx/>
              <a:buNone/>
            </a:pPr>
            <a:r>
              <a:rPr lang="en-US" dirty="0"/>
              <a:t>We know from other work (MH Tessler) that generics can support various kinds of construals, and </a:t>
            </a:r>
            <a:r>
              <a:rPr lang="en-US" dirty="0" err="1"/>
              <a:t>principly</a:t>
            </a:r>
            <a:r>
              <a:rPr lang="en-US" dirty="0"/>
              <a:t> communicate that the idea that this category has a relatively higher frequency of this property than contrast categories. Sets up the disproportionate contrast we saw earlier with real-life examples</a:t>
            </a:r>
          </a:p>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36</a:t>
            </a:fld>
            <a:endParaRPr lang="en-US"/>
          </a:p>
        </p:txBody>
      </p:sp>
    </p:spTree>
    <p:extLst>
      <p:ext uri="{BB962C8B-B14F-4D97-AF65-F5344CB8AC3E}">
        <p14:creationId xmlns:p14="http://schemas.microsoft.com/office/powerpoint/2010/main" val="658090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Focus on a single group</a:t>
            </a:r>
          </a:p>
        </p:txBody>
      </p:sp>
      <p:sp>
        <p:nvSpPr>
          <p:cNvPr id="4" name="Slide Number Placeholder 3"/>
          <p:cNvSpPr>
            <a:spLocks noGrp="1"/>
          </p:cNvSpPr>
          <p:nvPr>
            <p:ph type="sldNum" sz="quarter" idx="5"/>
          </p:nvPr>
        </p:nvSpPr>
        <p:spPr/>
        <p:txBody>
          <a:bodyPr/>
          <a:lstStyle/>
          <a:p>
            <a:fld id="{4CC12544-2BEE-49BA-A42E-D7E3EBA33684}" type="slidenum">
              <a:rPr lang="en-US" smtClean="0"/>
              <a:t>37</a:t>
            </a:fld>
            <a:endParaRPr lang="en-US"/>
          </a:p>
        </p:txBody>
      </p:sp>
    </p:spTree>
    <p:extLst>
      <p:ext uri="{BB962C8B-B14F-4D97-AF65-F5344CB8AC3E}">
        <p14:creationId xmlns:p14="http://schemas.microsoft.com/office/powerpoint/2010/main" val="15818358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Receive 3 different kinds of explanations, which induce 3 different construals</a:t>
            </a:r>
          </a:p>
        </p:txBody>
      </p:sp>
      <p:sp>
        <p:nvSpPr>
          <p:cNvPr id="4" name="Slide Number Placeholder 3"/>
          <p:cNvSpPr>
            <a:spLocks noGrp="1"/>
          </p:cNvSpPr>
          <p:nvPr>
            <p:ph type="sldNum" sz="quarter" idx="5"/>
          </p:nvPr>
        </p:nvSpPr>
        <p:spPr/>
        <p:txBody>
          <a:bodyPr/>
          <a:lstStyle/>
          <a:p>
            <a:fld id="{4CC12544-2BEE-49BA-A42E-D7E3EBA33684}" type="slidenum">
              <a:rPr lang="en-US" smtClean="0"/>
              <a:t>38</a:t>
            </a:fld>
            <a:endParaRPr lang="en-US"/>
          </a:p>
        </p:txBody>
      </p:sp>
    </p:spTree>
    <p:extLst>
      <p:ext uri="{BB962C8B-B14F-4D97-AF65-F5344CB8AC3E}">
        <p14:creationId xmlns:p14="http://schemas.microsoft.com/office/powerpoint/2010/main" val="26539044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39</a:t>
            </a:fld>
            <a:endParaRPr lang="en-US"/>
          </a:p>
        </p:txBody>
      </p:sp>
    </p:spTree>
    <p:extLst>
      <p:ext uri="{BB962C8B-B14F-4D97-AF65-F5344CB8AC3E}">
        <p14:creationId xmlns:p14="http://schemas.microsoft.com/office/powerpoint/2010/main" val="366698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Might wonder, why is that the case? What might account for the different statistical frequencies observed between groups?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4</a:t>
            </a:fld>
            <a:endParaRPr lang="en-US"/>
          </a:p>
        </p:txBody>
      </p:sp>
    </p:spTree>
    <p:extLst>
      <p:ext uri="{BB962C8B-B14F-4D97-AF65-F5344CB8AC3E}">
        <p14:creationId xmlns:p14="http://schemas.microsoft.com/office/powerpoint/2010/main" val="20230300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Possibility of change – is it possible for category members to be otherwise?</a:t>
            </a:r>
          </a:p>
          <a:p>
            <a:pPr marL="171450" indent="-171450">
              <a:buFontTx/>
              <a:buChar char="-"/>
            </a:pPr>
            <a:r>
              <a:rPr lang="en-US" dirty="0"/>
              <a:t>Modeled from gender stereotype dev literature (Levy et al, 1995, Blakemore &amp; Russ, 1997). Traditional flexibility – whether gender/moral/social transgression is possible. Follows rule knowledge: “Which group usually plays with a toy kitchen? (boys/girls). Can boys also play with a toy kitchen? (Y/N)</a:t>
            </a:r>
          </a:p>
          <a:p>
            <a:pPr marL="171450" indent="-171450">
              <a:buFontTx/>
              <a:buChar char="-"/>
            </a:pPr>
            <a:r>
              <a:rPr lang="en-US" dirty="0" err="1"/>
              <a:t>Possibi</a:t>
            </a:r>
            <a:endParaRPr lang="en-US" dirty="0"/>
          </a:p>
          <a:p>
            <a:pPr marL="0" indent="0">
              <a:buFontTx/>
              <a:buNone/>
            </a:pPr>
            <a:endParaRPr lang="en-US" dirty="0"/>
          </a:p>
          <a:p>
            <a:pPr marL="0" indent="0">
              <a:buFontTx/>
              <a:buNone/>
            </a:pPr>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40</a:t>
            </a:fld>
            <a:endParaRPr lang="en-US"/>
          </a:p>
        </p:txBody>
      </p:sp>
    </p:spTree>
    <p:extLst>
      <p:ext uri="{BB962C8B-B14F-4D97-AF65-F5344CB8AC3E}">
        <p14:creationId xmlns:p14="http://schemas.microsoft.com/office/powerpoint/2010/main" val="35076176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PREDICTIONS</a:t>
            </a:r>
          </a:p>
        </p:txBody>
      </p:sp>
      <p:sp>
        <p:nvSpPr>
          <p:cNvPr id="4" name="Slide Number Placeholder 3"/>
          <p:cNvSpPr>
            <a:spLocks noGrp="1"/>
          </p:cNvSpPr>
          <p:nvPr>
            <p:ph type="sldNum" sz="quarter" idx="5"/>
          </p:nvPr>
        </p:nvSpPr>
        <p:spPr/>
        <p:txBody>
          <a:bodyPr/>
          <a:lstStyle/>
          <a:p>
            <a:fld id="{4CC12544-2BEE-49BA-A42E-D7E3EBA33684}" type="slidenum">
              <a:rPr lang="en-US" smtClean="0"/>
              <a:t>41</a:t>
            </a:fld>
            <a:endParaRPr lang="en-US"/>
          </a:p>
        </p:txBody>
      </p:sp>
    </p:spTree>
    <p:extLst>
      <p:ext uri="{BB962C8B-B14F-4D97-AF65-F5344CB8AC3E}">
        <p14:creationId xmlns:p14="http://schemas.microsoft.com/office/powerpoint/2010/main" val="3528329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2-step scale used extensively with 4-11yo by Steven</a:t>
            </a:r>
          </a:p>
          <a:p>
            <a:pPr marL="0" indent="0">
              <a:buFontTx/>
              <a:buNone/>
            </a:pPr>
            <a:r>
              <a:rPr lang="en-US" dirty="0"/>
              <a:t>*who is eating </a:t>
            </a:r>
            <a:r>
              <a:rPr lang="en-US" dirty="0" err="1"/>
              <a:t>okinberries</a:t>
            </a:r>
            <a:endParaRPr lang="en-US" dirty="0"/>
          </a:p>
          <a:p>
            <a:pPr marL="0" indent="0">
              <a:buFontTx/>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Roberts, S. O., Gelman, S. A., &amp; Ho, A. K. (2016). So It Is, So It Shall Be: Group Regularities License Children’s Prescriptive Judgments. </a:t>
            </a:r>
            <a:r>
              <a:rPr lang="en-US" i="1" dirty="0">
                <a:effectLst/>
              </a:rPr>
              <a:t>Cognitive Science</a:t>
            </a:r>
            <a:r>
              <a:rPr lang="en-US" dirty="0">
                <a:effectLst/>
              </a:rPr>
              <a:t>, </a:t>
            </a:r>
            <a:r>
              <a:rPr lang="en-US" i="1" dirty="0">
                <a:effectLst/>
              </a:rPr>
              <a:t>41</a:t>
            </a:r>
            <a:r>
              <a:rPr lang="en-US" dirty="0">
                <a:effectLst/>
              </a:rPr>
              <a:t>(S3), 576–600. </a:t>
            </a:r>
            <a:r>
              <a:rPr lang="en-US" dirty="0">
                <a:effectLst/>
                <a:hlinkClick r:id="rId3"/>
              </a:rPr>
              <a:t>https://doi.org/10.1111/cogs.12443</a:t>
            </a:r>
            <a:endParaRPr lang="en-US" dirty="0">
              <a:effectLst/>
            </a:endParaRPr>
          </a:p>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42</a:t>
            </a:fld>
            <a:endParaRPr lang="en-US"/>
          </a:p>
        </p:txBody>
      </p:sp>
    </p:spTree>
    <p:extLst>
      <p:ext uri="{BB962C8B-B14F-4D97-AF65-F5344CB8AC3E}">
        <p14:creationId xmlns:p14="http://schemas.microsoft.com/office/powerpoint/2010/main" val="1595299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PREDICTIONS</a:t>
            </a:r>
          </a:p>
          <a:p>
            <a:pPr marL="171450" indent="-171450">
              <a:buFontTx/>
              <a:buChar char="-"/>
            </a:pPr>
            <a:r>
              <a:rPr lang="en-US" dirty="0"/>
              <a:t>biological: not okay – allergic reaction?</a:t>
            </a:r>
          </a:p>
          <a:p>
            <a:pPr marL="171450" indent="-171450">
              <a:buFontTx/>
              <a:buChar char="-"/>
            </a:pPr>
            <a:r>
              <a:rPr lang="en-US" dirty="0"/>
              <a:t>cultural: not okay – violating cultural norm, it’s haram, not kosher</a:t>
            </a:r>
          </a:p>
          <a:p>
            <a:pPr marL="171450" indent="-171450">
              <a:buFontTx/>
              <a:buChar char="-"/>
            </a:pPr>
            <a:r>
              <a:rPr lang="en-US" dirty="0"/>
              <a:t>structural: fine</a:t>
            </a:r>
          </a:p>
        </p:txBody>
      </p:sp>
      <p:sp>
        <p:nvSpPr>
          <p:cNvPr id="4" name="Slide Number Placeholder 3"/>
          <p:cNvSpPr>
            <a:spLocks noGrp="1"/>
          </p:cNvSpPr>
          <p:nvPr>
            <p:ph type="sldNum" sz="quarter" idx="5"/>
          </p:nvPr>
        </p:nvSpPr>
        <p:spPr/>
        <p:txBody>
          <a:bodyPr/>
          <a:lstStyle/>
          <a:p>
            <a:fld id="{4CC12544-2BEE-49BA-A42E-D7E3EBA33684}" type="slidenum">
              <a:rPr lang="en-US" smtClean="0"/>
              <a:t>43</a:t>
            </a:fld>
            <a:endParaRPr lang="en-US"/>
          </a:p>
        </p:txBody>
      </p:sp>
    </p:spTree>
    <p:extLst>
      <p:ext uri="{BB962C8B-B14F-4D97-AF65-F5344CB8AC3E}">
        <p14:creationId xmlns:p14="http://schemas.microsoft.com/office/powerpoint/2010/main" val="6129012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44</a:t>
            </a:fld>
            <a:endParaRPr lang="en-US"/>
          </a:p>
        </p:txBody>
      </p:sp>
    </p:spTree>
    <p:extLst>
      <p:ext uri="{BB962C8B-B14F-4D97-AF65-F5344CB8AC3E}">
        <p14:creationId xmlns:p14="http://schemas.microsoft.com/office/powerpoint/2010/main" val="2980963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 annotate</a:t>
            </a:r>
          </a:p>
          <a:p>
            <a:r>
              <a:rPr lang="en-US" dirty="0"/>
              <a:t>Was not predicting modify </a:t>
            </a:r>
            <a:r>
              <a:rPr lang="en-US" dirty="0" err="1"/>
              <a:t>okinberries</a:t>
            </a:r>
            <a:r>
              <a:rPr lang="en-US" dirty="0"/>
              <a:t> – might be a product of difficulty of intervention (modify </a:t>
            </a:r>
            <a:r>
              <a:rPr lang="en-US" dirty="0" err="1"/>
              <a:t>Zarpies</a:t>
            </a:r>
            <a:r>
              <a:rPr lang="en-US" dirty="0"/>
              <a:t> biology is harder than modify </a:t>
            </a:r>
            <a:r>
              <a:rPr lang="en-US" dirty="0" err="1"/>
              <a:t>okinberries</a:t>
            </a:r>
            <a:r>
              <a:rPr lang="en-US" dirty="0"/>
              <a:t>). </a:t>
            </a:r>
          </a:p>
        </p:txBody>
      </p:sp>
      <p:sp>
        <p:nvSpPr>
          <p:cNvPr id="4" name="Slide Number Placeholder 3"/>
          <p:cNvSpPr>
            <a:spLocks noGrp="1"/>
          </p:cNvSpPr>
          <p:nvPr>
            <p:ph type="sldNum" sz="quarter" idx="5"/>
          </p:nvPr>
        </p:nvSpPr>
        <p:spPr/>
        <p:txBody>
          <a:bodyPr/>
          <a:lstStyle/>
          <a:p>
            <a:fld id="{4CC12544-2BEE-49BA-A42E-D7E3EBA33684}" type="slidenum">
              <a:rPr lang="en-US" smtClean="0"/>
              <a:t>45</a:t>
            </a:fld>
            <a:endParaRPr lang="en-US"/>
          </a:p>
        </p:txBody>
      </p:sp>
    </p:spTree>
    <p:extLst>
      <p:ext uri="{BB962C8B-B14F-4D97-AF65-F5344CB8AC3E}">
        <p14:creationId xmlns:p14="http://schemas.microsoft.com/office/powerpoint/2010/main" val="8216240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Exploratory measure added in</a:t>
            </a:r>
          </a:p>
          <a:p>
            <a:pPr marL="0" indent="0">
              <a:buFontTx/>
              <a:buNone/>
            </a:pPr>
            <a:r>
              <a:rPr lang="en-US" dirty="0"/>
              <a:t>*independent raters rate top few interventions: equated difficulty</a:t>
            </a:r>
          </a:p>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46</a:t>
            </a:fld>
            <a:endParaRPr lang="en-US"/>
          </a:p>
        </p:txBody>
      </p:sp>
    </p:spTree>
    <p:extLst>
      <p:ext uri="{BB962C8B-B14F-4D97-AF65-F5344CB8AC3E}">
        <p14:creationId xmlns:p14="http://schemas.microsoft.com/office/powerpoint/2010/main" val="17298144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Excluded if failed any of these</a:t>
            </a:r>
          </a:p>
        </p:txBody>
      </p:sp>
      <p:sp>
        <p:nvSpPr>
          <p:cNvPr id="4" name="Slide Number Placeholder 3"/>
          <p:cNvSpPr>
            <a:spLocks noGrp="1"/>
          </p:cNvSpPr>
          <p:nvPr>
            <p:ph type="sldNum" sz="quarter" idx="5"/>
          </p:nvPr>
        </p:nvSpPr>
        <p:spPr/>
        <p:txBody>
          <a:bodyPr/>
          <a:lstStyle/>
          <a:p>
            <a:fld id="{4CC12544-2BEE-49BA-A42E-D7E3EBA33684}" type="slidenum">
              <a:rPr lang="en-US" smtClean="0"/>
              <a:t>47</a:t>
            </a:fld>
            <a:endParaRPr lang="en-US"/>
          </a:p>
        </p:txBody>
      </p:sp>
    </p:spTree>
    <p:extLst>
      <p:ext uri="{BB962C8B-B14F-4D97-AF65-F5344CB8AC3E}">
        <p14:creationId xmlns:p14="http://schemas.microsoft.com/office/powerpoint/2010/main" val="29728038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48</a:t>
            </a:fld>
            <a:endParaRPr lang="en-US"/>
          </a:p>
        </p:txBody>
      </p:sp>
    </p:spTree>
    <p:extLst>
      <p:ext uri="{BB962C8B-B14F-4D97-AF65-F5344CB8AC3E}">
        <p14:creationId xmlns:p14="http://schemas.microsoft.com/office/powerpoint/2010/main" val="28665369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PREDICTIONS</a:t>
            </a:r>
          </a:p>
        </p:txBody>
      </p:sp>
      <p:sp>
        <p:nvSpPr>
          <p:cNvPr id="4" name="Slide Number Placeholder 3"/>
          <p:cNvSpPr>
            <a:spLocks noGrp="1"/>
          </p:cNvSpPr>
          <p:nvPr>
            <p:ph type="sldNum" sz="quarter" idx="5"/>
          </p:nvPr>
        </p:nvSpPr>
        <p:spPr/>
        <p:txBody>
          <a:bodyPr/>
          <a:lstStyle/>
          <a:p>
            <a:fld id="{4CC12544-2BEE-49BA-A42E-D7E3EBA33684}" type="slidenum">
              <a:rPr lang="en-US" smtClean="0"/>
              <a:t>49</a:t>
            </a:fld>
            <a:endParaRPr lang="en-US"/>
          </a:p>
        </p:txBody>
      </p:sp>
    </p:spTree>
    <p:extLst>
      <p:ext uri="{BB962C8B-B14F-4D97-AF65-F5344CB8AC3E}">
        <p14:creationId xmlns:p14="http://schemas.microsoft.com/office/powerpoint/2010/main" val="9562776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might first wonder whether there really is a significant connection to care about here. Do some social groups experience significantly different rates of … or is it just a fluke?</a:t>
            </a:r>
          </a:p>
        </p:txBody>
      </p:sp>
      <p:sp>
        <p:nvSpPr>
          <p:cNvPr id="4" name="Slide Number Placeholder 3"/>
          <p:cNvSpPr>
            <a:spLocks noGrp="1"/>
          </p:cNvSpPr>
          <p:nvPr>
            <p:ph type="sldNum" sz="quarter" idx="10"/>
          </p:nvPr>
        </p:nvSpPr>
        <p:spPr/>
        <p:txBody>
          <a:bodyPr/>
          <a:lstStyle/>
          <a:p>
            <a:fld id="{4CC12544-2BEE-49BA-A42E-D7E3EBA33684}" type="slidenum">
              <a:rPr lang="en-US" smtClean="0"/>
              <a:t>5</a:t>
            </a:fld>
            <a:endParaRPr lang="en-US"/>
          </a:p>
        </p:txBody>
      </p:sp>
    </p:spTree>
    <p:extLst>
      <p:ext uri="{BB962C8B-B14F-4D97-AF65-F5344CB8AC3E}">
        <p14:creationId xmlns:p14="http://schemas.microsoft.com/office/powerpoint/2010/main" val="12165197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Helvetica" panose="020B0604020202020204" pitchFamily="34" charset="0"/>
                <a:cs typeface="Helvetica" panose="020B0604020202020204" pitchFamily="34" charset="0"/>
              </a:rPr>
              <a:t>remain significant after controlling for difficulty of intervention</a:t>
            </a:r>
          </a:p>
          <a:p>
            <a:r>
              <a:rPr lang="en-US" dirty="0"/>
              <a:t>*ELLEN: pretty low?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*DAVID: how are measures related? possibility judgments feed into counterfactual judgments, which drive intervention?</a:t>
            </a:r>
          </a:p>
          <a:p>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50</a:t>
            </a:fld>
            <a:endParaRPr lang="en-US"/>
          </a:p>
        </p:txBody>
      </p:sp>
    </p:spTree>
    <p:extLst>
      <p:ext uri="{BB962C8B-B14F-4D97-AF65-F5344CB8AC3E}">
        <p14:creationId xmlns:p14="http://schemas.microsoft.com/office/powerpoint/2010/main" val="26270753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PREDICTIONS</a:t>
            </a:r>
          </a:p>
        </p:txBody>
      </p:sp>
      <p:sp>
        <p:nvSpPr>
          <p:cNvPr id="4" name="Slide Number Placeholder 3"/>
          <p:cNvSpPr>
            <a:spLocks noGrp="1"/>
          </p:cNvSpPr>
          <p:nvPr>
            <p:ph type="sldNum" sz="quarter" idx="5"/>
          </p:nvPr>
        </p:nvSpPr>
        <p:spPr/>
        <p:txBody>
          <a:bodyPr/>
          <a:lstStyle/>
          <a:p>
            <a:fld id="{4CC12544-2BEE-49BA-A42E-D7E3EBA33684}" type="slidenum">
              <a:rPr lang="en-US" smtClean="0"/>
              <a:t>51</a:t>
            </a:fld>
            <a:endParaRPr lang="en-US"/>
          </a:p>
        </p:txBody>
      </p:sp>
    </p:spTree>
    <p:extLst>
      <p:ext uri="{BB962C8B-B14F-4D97-AF65-F5344CB8AC3E}">
        <p14:creationId xmlns:p14="http://schemas.microsoft.com/office/powerpoint/2010/main" val="18636830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pattern as fc</a:t>
            </a:r>
          </a:p>
        </p:txBody>
      </p:sp>
      <p:sp>
        <p:nvSpPr>
          <p:cNvPr id="4" name="Slide Number Placeholder 3"/>
          <p:cNvSpPr>
            <a:spLocks noGrp="1"/>
          </p:cNvSpPr>
          <p:nvPr>
            <p:ph type="sldNum" sz="quarter" idx="5"/>
          </p:nvPr>
        </p:nvSpPr>
        <p:spPr/>
        <p:txBody>
          <a:bodyPr/>
          <a:lstStyle/>
          <a:p>
            <a:fld id="{4CC12544-2BEE-49BA-A42E-D7E3EBA33684}" type="slidenum">
              <a:rPr lang="en-US" smtClean="0"/>
              <a:t>53</a:t>
            </a:fld>
            <a:endParaRPr lang="en-US"/>
          </a:p>
        </p:txBody>
      </p:sp>
    </p:spTree>
    <p:extLst>
      <p:ext uri="{BB962C8B-B14F-4D97-AF65-F5344CB8AC3E}">
        <p14:creationId xmlns:p14="http://schemas.microsoft.com/office/powerpoint/2010/main" val="13992385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54</a:t>
            </a:fld>
            <a:endParaRPr lang="en-US"/>
          </a:p>
        </p:txBody>
      </p:sp>
    </p:spTree>
    <p:extLst>
      <p:ext uri="{BB962C8B-B14F-4D97-AF65-F5344CB8AC3E}">
        <p14:creationId xmlns:p14="http://schemas.microsoft.com/office/powerpoint/2010/main" val="3033434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did participants come up with for intervention?</a:t>
            </a:r>
          </a:p>
          <a:p>
            <a:r>
              <a:rPr lang="en-US" dirty="0"/>
              <a:t>Coding scheme, just coded myself without looking at condition</a:t>
            </a:r>
          </a:p>
          <a:p>
            <a:endParaRPr lang="en-US" dirty="0"/>
          </a:p>
          <a:p>
            <a:r>
              <a:rPr lang="en-US" dirty="0"/>
              <a:t>Was not predicting modify </a:t>
            </a:r>
            <a:r>
              <a:rPr lang="en-US" dirty="0" err="1"/>
              <a:t>okinberries</a:t>
            </a:r>
            <a:endParaRPr lang="en-US" dirty="0"/>
          </a:p>
          <a:p>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55</a:t>
            </a:fld>
            <a:endParaRPr lang="en-US"/>
          </a:p>
        </p:txBody>
      </p:sp>
    </p:spTree>
    <p:extLst>
      <p:ext uri="{BB962C8B-B14F-4D97-AF65-F5344CB8AC3E}">
        <p14:creationId xmlns:p14="http://schemas.microsoft.com/office/powerpoint/2010/main" val="37567006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 in lieu of </a:t>
            </a:r>
            <a:r>
              <a:rPr lang="en-US" dirty="0" err="1"/>
              <a:t>gghighlight</a:t>
            </a:r>
            <a:endParaRPr lang="en-US" dirty="0"/>
          </a:p>
          <a:p>
            <a:r>
              <a:rPr lang="en-US" dirty="0"/>
              <a:t>Was not predicting modify </a:t>
            </a:r>
            <a:r>
              <a:rPr lang="en-US" dirty="0" err="1"/>
              <a:t>okinberries</a:t>
            </a:r>
            <a:r>
              <a:rPr lang="en-US" dirty="0"/>
              <a:t> – might be a product of difficulty of intervention (modify </a:t>
            </a:r>
            <a:r>
              <a:rPr lang="en-US" dirty="0" err="1"/>
              <a:t>Zarpies</a:t>
            </a:r>
            <a:r>
              <a:rPr lang="en-US" dirty="0"/>
              <a:t> biology is harder than modify </a:t>
            </a:r>
            <a:r>
              <a:rPr lang="en-US" dirty="0" err="1"/>
              <a:t>okinberries</a:t>
            </a:r>
            <a:r>
              <a:rPr lang="en-US" dirty="0"/>
              <a:t>). </a:t>
            </a:r>
          </a:p>
        </p:txBody>
      </p:sp>
      <p:sp>
        <p:nvSpPr>
          <p:cNvPr id="4" name="Slide Number Placeholder 3"/>
          <p:cNvSpPr>
            <a:spLocks noGrp="1"/>
          </p:cNvSpPr>
          <p:nvPr>
            <p:ph type="sldNum" sz="quarter" idx="5"/>
          </p:nvPr>
        </p:nvSpPr>
        <p:spPr/>
        <p:txBody>
          <a:bodyPr/>
          <a:lstStyle/>
          <a:p>
            <a:fld id="{4CC12544-2BEE-49BA-A42E-D7E3EBA33684}" type="slidenum">
              <a:rPr lang="en-US" smtClean="0"/>
              <a:t>56</a:t>
            </a:fld>
            <a:endParaRPr lang="en-US"/>
          </a:p>
        </p:txBody>
      </p:sp>
    </p:spTree>
    <p:extLst>
      <p:ext uri="{BB962C8B-B14F-4D97-AF65-F5344CB8AC3E}">
        <p14:creationId xmlns:p14="http://schemas.microsoft.com/office/powerpoint/2010/main" val="22680615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Zoom annotate to highlight</a:t>
            </a:r>
          </a:p>
          <a:p>
            <a:r>
              <a:rPr lang="en-US" dirty="0"/>
              <a:t>Was not predicting modify </a:t>
            </a:r>
            <a:r>
              <a:rPr lang="en-US" dirty="0" err="1"/>
              <a:t>okinberries</a:t>
            </a:r>
            <a:r>
              <a:rPr lang="en-US" dirty="0"/>
              <a:t> – might be a product of difficulty of intervention (modify </a:t>
            </a:r>
            <a:r>
              <a:rPr lang="en-US" dirty="0" err="1"/>
              <a:t>Zarpies</a:t>
            </a:r>
            <a:r>
              <a:rPr lang="en-US" dirty="0"/>
              <a:t> biology is harder than modify </a:t>
            </a:r>
            <a:r>
              <a:rPr lang="en-US" dirty="0" err="1"/>
              <a:t>okinberries</a:t>
            </a:r>
            <a:r>
              <a:rPr lang="en-US" dirty="0"/>
              <a:t>). </a:t>
            </a:r>
          </a:p>
        </p:txBody>
      </p:sp>
      <p:sp>
        <p:nvSpPr>
          <p:cNvPr id="4" name="Slide Number Placeholder 3"/>
          <p:cNvSpPr>
            <a:spLocks noGrp="1"/>
          </p:cNvSpPr>
          <p:nvPr>
            <p:ph type="sldNum" sz="quarter" idx="5"/>
          </p:nvPr>
        </p:nvSpPr>
        <p:spPr/>
        <p:txBody>
          <a:bodyPr/>
          <a:lstStyle/>
          <a:p>
            <a:fld id="{4CC12544-2BEE-49BA-A42E-D7E3EBA33684}" type="slidenum">
              <a:rPr lang="en-US" smtClean="0"/>
              <a:t>57</a:t>
            </a:fld>
            <a:endParaRPr lang="en-US"/>
          </a:p>
        </p:txBody>
      </p:sp>
    </p:spTree>
    <p:extLst>
      <p:ext uri="{BB962C8B-B14F-4D97-AF65-F5344CB8AC3E}">
        <p14:creationId xmlns:p14="http://schemas.microsoft.com/office/powerpoint/2010/main" val="9987206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Correspond to the particular stimuli used in this experiment, not making the claim that in general, biological causes are harder to intervene on than structural causes. </a:t>
            </a:r>
          </a:p>
          <a:p>
            <a:r>
              <a:rPr lang="en-US" dirty="0"/>
              <a:t>Can think of structural causes that seem really difficult to change: housing segregation. </a:t>
            </a:r>
          </a:p>
          <a:p>
            <a:r>
              <a:rPr lang="en-US" dirty="0"/>
              <a:t>Can think of biological causes that are easier to change: taking a lactase pill</a:t>
            </a:r>
          </a:p>
        </p:txBody>
      </p:sp>
      <p:sp>
        <p:nvSpPr>
          <p:cNvPr id="4" name="Slide Number Placeholder 3"/>
          <p:cNvSpPr>
            <a:spLocks noGrp="1"/>
          </p:cNvSpPr>
          <p:nvPr>
            <p:ph type="sldNum" sz="quarter" idx="5"/>
          </p:nvPr>
        </p:nvSpPr>
        <p:spPr/>
        <p:txBody>
          <a:bodyPr/>
          <a:lstStyle/>
          <a:p>
            <a:fld id="{4CC12544-2BEE-49BA-A42E-D7E3EBA33684}" type="slidenum">
              <a:rPr lang="en-US" smtClean="0"/>
              <a:t>58</a:t>
            </a:fld>
            <a:endParaRPr lang="en-US"/>
          </a:p>
        </p:txBody>
      </p:sp>
    </p:spTree>
    <p:extLst>
      <p:ext uri="{BB962C8B-B14F-4D97-AF65-F5344CB8AC3E}">
        <p14:creationId xmlns:p14="http://schemas.microsoft.com/office/powerpoint/2010/main" val="3468447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59</a:t>
            </a:fld>
            <a:endParaRPr lang="en-US"/>
          </a:p>
        </p:txBody>
      </p:sp>
    </p:spTree>
    <p:extLst>
      <p:ext uri="{BB962C8B-B14F-4D97-AF65-F5344CB8AC3E}">
        <p14:creationId xmlns:p14="http://schemas.microsoft.com/office/powerpoint/2010/main" val="22358715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60</a:t>
            </a:fld>
            <a:endParaRPr lang="en-US"/>
          </a:p>
        </p:txBody>
      </p:sp>
    </p:spTree>
    <p:extLst>
      <p:ext uri="{BB962C8B-B14F-4D97-AF65-F5344CB8AC3E}">
        <p14:creationId xmlns:p14="http://schemas.microsoft.com/office/powerpoint/2010/main" val="24044451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might conclude that there is no meaningful pattern here. Just by chance that this group has higher rates, differences are not statistically not significant. Nothing to think about further.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This might result from some process of causal reasoning that outputs nothing (there is no cause), or failure to engage in causal reasoning entirely.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*NICKY: priors on likelihood of causes, causal connections (</a:t>
            </a:r>
            <a:r>
              <a:rPr lang="en-US" dirty="0" err="1"/>
              <a:t>eg</a:t>
            </a:r>
            <a:r>
              <a:rPr lang="en-US" dirty="0"/>
              <a:t> people who are unlikely to think race could be a reason)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6</a:t>
            </a:fld>
            <a:endParaRPr lang="en-US"/>
          </a:p>
        </p:txBody>
      </p:sp>
    </p:spTree>
    <p:extLst>
      <p:ext uri="{BB962C8B-B14F-4D97-AF65-F5344CB8AC3E}">
        <p14:creationId xmlns:p14="http://schemas.microsoft.com/office/powerpoint/2010/main" val="42544023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Explain like I’m 5 summary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Implications of representing categories in different ways – </a:t>
            </a:r>
            <a:r>
              <a:rPr lang="en-US" dirty="0" err="1"/>
              <a:t>eg</a:t>
            </a:r>
            <a:r>
              <a:rPr lang="en-US" dirty="0"/>
              <a:t> incarceration</a:t>
            </a:r>
          </a:p>
        </p:txBody>
      </p:sp>
      <p:sp>
        <p:nvSpPr>
          <p:cNvPr id="4" name="Slide Number Placeholder 3"/>
          <p:cNvSpPr>
            <a:spLocks noGrp="1"/>
          </p:cNvSpPr>
          <p:nvPr>
            <p:ph type="sldNum" sz="quarter" idx="5"/>
          </p:nvPr>
        </p:nvSpPr>
        <p:spPr/>
        <p:txBody>
          <a:bodyPr/>
          <a:lstStyle/>
          <a:p>
            <a:fld id="{4CC12544-2BEE-49BA-A42E-D7E3EBA33684}" type="slidenum">
              <a:rPr lang="en-US" smtClean="0"/>
              <a:t>61</a:t>
            </a:fld>
            <a:endParaRPr lang="en-US"/>
          </a:p>
        </p:txBody>
      </p:sp>
    </p:spTree>
    <p:extLst>
      <p:ext uri="{BB962C8B-B14F-4D97-AF65-F5344CB8AC3E}">
        <p14:creationId xmlns:p14="http://schemas.microsoft.com/office/powerpoint/2010/main" val="6063305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5-6yo - likely exaggerated patterns for possibility of change (stereotype rigidity), and normativity (hair-trigger </a:t>
            </a:r>
            <a:r>
              <a:rPr lang="en-US" dirty="0" err="1"/>
              <a:t>normativists</a:t>
            </a:r>
            <a:r>
              <a:rPr lang="en-US" dirty="0"/>
              <a:t> in Steven’s work)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Motivation for change – here focused on whether it’s possible to change, and if you could change what would you do, but didn’t get at how motivated people would be to intervene. Social justice </a:t>
            </a:r>
            <a:r>
              <a:rPr lang="en-US" dirty="0" err="1"/>
              <a:t>rn</a:t>
            </a:r>
            <a:r>
              <a:rPr lang="en-US" dirty="0"/>
              <a:t> - discouraged when possibility of change seems impossible, </a:t>
            </a:r>
            <a:r>
              <a:rPr lang="en-US" dirty="0" err="1"/>
              <a:t>eg</a:t>
            </a:r>
            <a:r>
              <a:rPr lang="en-US" dirty="0"/>
              <a:t> system seems impossible to change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Complex models – </a:t>
            </a:r>
            <a:r>
              <a:rPr lang="en-US" dirty="0" err="1"/>
              <a:t>eg</a:t>
            </a:r>
            <a:r>
              <a:rPr lang="en-US" dirty="0"/>
              <a:t> even with eating habits: biology/culture interactions (</a:t>
            </a:r>
            <a:r>
              <a:rPr lang="en-US" dirty="0" err="1"/>
              <a:t>eg</a:t>
            </a:r>
            <a:r>
              <a:rPr lang="en-US" dirty="0"/>
              <a:t> lactose intolerance and the presence of dairy in various cuisines), culture and environmental context interactions (</a:t>
            </a:r>
            <a:r>
              <a:rPr lang="en-US" dirty="0" err="1"/>
              <a:t>eg</a:t>
            </a:r>
            <a:r>
              <a:rPr lang="en-US" dirty="0"/>
              <a:t> local availability of plants, ingredients used in traditional cuisines)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Property valence – examples were negative, here novel neutral property. </a:t>
            </a:r>
          </a:p>
        </p:txBody>
      </p:sp>
      <p:sp>
        <p:nvSpPr>
          <p:cNvPr id="4" name="Slide Number Placeholder 3"/>
          <p:cNvSpPr>
            <a:spLocks noGrp="1"/>
          </p:cNvSpPr>
          <p:nvPr>
            <p:ph type="sldNum" sz="quarter" idx="5"/>
          </p:nvPr>
        </p:nvSpPr>
        <p:spPr/>
        <p:txBody>
          <a:bodyPr/>
          <a:lstStyle/>
          <a:p>
            <a:fld id="{4CC12544-2BEE-49BA-A42E-D7E3EBA33684}" type="slidenum">
              <a:rPr lang="en-US" smtClean="0"/>
              <a:t>62</a:t>
            </a:fld>
            <a:endParaRPr lang="en-US"/>
          </a:p>
        </p:txBody>
      </p:sp>
    </p:spTree>
    <p:extLst>
      <p:ext uri="{BB962C8B-B14F-4D97-AF65-F5344CB8AC3E}">
        <p14:creationId xmlns:p14="http://schemas.microsoft.com/office/powerpoint/2010/main" val="11859203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 area, cohort, dept for being so welcoming, helping me feel like I belong in community</a:t>
            </a:r>
            <a:br>
              <a:rPr lang="en-US" dirty="0"/>
            </a:br>
            <a:r>
              <a:rPr lang="en-US" dirty="0"/>
              <a:t>* how are generics and formal explanations related? Hunch: intimately related, open question exactly how. formal explanations do generically invoke the category. My guess is that formal explanations build on generics, going further by specifying that the category is somehow *the reason* for possessing the property, which allows them to be explanations rather than just statements. Would be interesting to probe when each are produced. </a:t>
            </a:r>
          </a:p>
          <a:p>
            <a:r>
              <a:rPr lang="en-US" dirty="0"/>
              <a:t>* variability at category level (what categories are essentialized), property level (what properties are essentialized for a given category, or tend to be essentialized across categories). Thinking about </a:t>
            </a:r>
            <a:r>
              <a:rPr lang="en-US" dirty="0" err="1"/>
              <a:t>ess</a:t>
            </a:r>
            <a:r>
              <a:rPr lang="en-US" dirty="0"/>
              <a:t> vs soc-str construals as a continuum, with intermediate</a:t>
            </a:r>
          </a:p>
          <a:p>
            <a:r>
              <a:rPr lang="en-US" dirty="0"/>
              <a:t>* relate to social attribution - something about the internal character, or something about the general situation. Social-structural forces aren’t just present for an individual in a one-time situation, these are stable forces acting on a category by virtue of the whole social context that it exists within</a:t>
            </a:r>
          </a:p>
          <a:p>
            <a:r>
              <a:rPr lang="en-US" dirty="0"/>
              <a:t>* vicious circle - </a:t>
            </a:r>
            <a:r>
              <a:rPr lang="en-US" sz="1200" b="0" i="0" kern="1200" dirty="0">
                <a:solidFill>
                  <a:schemeClr val="tx1"/>
                </a:solidFill>
                <a:effectLst/>
                <a:latin typeface="+mn-lt"/>
                <a:ea typeface="+mn-ea"/>
                <a:cs typeface="+mn-cs"/>
              </a:rPr>
              <a:t>social-structural context -&gt; inherent properties,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preference -&gt; reinforce the very social-structural contexts that produced them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dept stores: lots of pink for girls' clothing, girls develop preference for pink, stores justify it in that there's demand for those clothes). structural contexts could end up reflecting something internal. Reasoning about root causes, inherence heuristic (</a:t>
            </a:r>
            <a:r>
              <a:rPr lang="en-US" sz="1200" b="0" i="0" kern="1200" dirty="0" err="1">
                <a:solidFill>
                  <a:schemeClr val="tx1"/>
                </a:solidFill>
                <a:effectLst/>
                <a:latin typeface="+mn-lt"/>
                <a:ea typeface="+mn-ea"/>
                <a:cs typeface="+mn-cs"/>
              </a:rPr>
              <a:t>Cimpian</a:t>
            </a:r>
            <a:r>
              <a:rPr lang="en-US" sz="1200" b="0" i="0" kern="1200" dirty="0">
                <a:solidFill>
                  <a:schemeClr val="tx1"/>
                </a:solidFill>
                <a:effectLst/>
                <a:latin typeface="+mn-lt"/>
                <a:ea typeface="+mn-ea"/>
                <a:cs typeface="+mn-cs"/>
              </a:rPr>
              <a:t>), statistical confound of context and inherent properties, contingency vs necessity.</a:t>
            </a: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63</a:t>
            </a:fld>
            <a:endParaRPr lang="en-US"/>
          </a:p>
        </p:txBody>
      </p:sp>
    </p:spTree>
    <p:extLst>
      <p:ext uri="{BB962C8B-B14F-4D97-AF65-F5344CB8AC3E}">
        <p14:creationId xmlns:p14="http://schemas.microsoft.com/office/powerpoint/2010/main" val="1253423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Spearman’s rank correlation rho</a:t>
            </a:r>
          </a:p>
        </p:txBody>
      </p:sp>
      <p:sp>
        <p:nvSpPr>
          <p:cNvPr id="4" name="Slide Number Placeholder 3"/>
          <p:cNvSpPr>
            <a:spLocks noGrp="1"/>
          </p:cNvSpPr>
          <p:nvPr>
            <p:ph type="sldNum" sz="quarter" idx="5"/>
          </p:nvPr>
        </p:nvSpPr>
        <p:spPr/>
        <p:txBody>
          <a:bodyPr/>
          <a:lstStyle/>
          <a:p>
            <a:fld id="{4CC12544-2BEE-49BA-A42E-D7E3EBA33684}" type="slidenum">
              <a:rPr lang="en-US" smtClean="0"/>
              <a:t>65</a:t>
            </a:fld>
            <a:endParaRPr lang="en-US"/>
          </a:p>
        </p:txBody>
      </p:sp>
    </p:spTree>
    <p:extLst>
      <p:ext uri="{BB962C8B-B14F-4D97-AF65-F5344CB8AC3E}">
        <p14:creationId xmlns:p14="http://schemas.microsoft.com/office/powerpoint/2010/main" val="19145999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Spearman’s rank correlation rho</a:t>
            </a:r>
          </a:p>
        </p:txBody>
      </p:sp>
      <p:sp>
        <p:nvSpPr>
          <p:cNvPr id="4" name="Slide Number Placeholder 3"/>
          <p:cNvSpPr>
            <a:spLocks noGrp="1"/>
          </p:cNvSpPr>
          <p:nvPr>
            <p:ph type="sldNum" sz="quarter" idx="5"/>
          </p:nvPr>
        </p:nvSpPr>
        <p:spPr/>
        <p:txBody>
          <a:bodyPr/>
          <a:lstStyle/>
          <a:p>
            <a:fld id="{4CC12544-2BEE-49BA-A42E-D7E3EBA33684}" type="slidenum">
              <a:rPr lang="en-US" smtClean="0"/>
              <a:t>66</a:t>
            </a:fld>
            <a:endParaRPr lang="en-US"/>
          </a:p>
        </p:txBody>
      </p:sp>
    </p:spTree>
    <p:extLst>
      <p:ext uri="{BB962C8B-B14F-4D97-AF65-F5344CB8AC3E}">
        <p14:creationId xmlns:p14="http://schemas.microsoft.com/office/powerpoint/2010/main" val="40353227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interaction with condition</a:t>
            </a:r>
          </a:p>
        </p:txBody>
      </p:sp>
      <p:sp>
        <p:nvSpPr>
          <p:cNvPr id="4" name="Slide Number Placeholder 3"/>
          <p:cNvSpPr>
            <a:spLocks noGrp="1"/>
          </p:cNvSpPr>
          <p:nvPr>
            <p:ph type="sldNum" sz="quarter" idx="5"/>
          </p:nvPr>
        </p:nvSpPr>
        <p:spPr/>
        <p:txBody>
          <a:bodyPr/>
          <a:lstStyle/>
          <a:p>
            <a:fld id="{4CC12544-2BEE-49BA-A42E-D7E3EBA33684}" type="slidenum">
              <a:rPr lang="en-US" smtClean="0"/>
              <a:t>67</a:t>
            </a:fld>
            <a:endParaRPr lang="en-US"/>
          </a:p>
        </p:txBody>
      </p:sp>
    </p:spTree>
    <p:extLst>
      <p:ext uri="{BB962C8B-B14F-4D97-AF65-F5344CB8AC3E}">
        <p14:creationId xmlns:p14="http://schemas.microsoft.com/office/powerpoint/2010/main" val="28707118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Spearman’s rank correlation rho</a:t>
            </a:r>
          </a:p>
        </p:txBody>
      </p:sp>
      <p:sp>
        <p:nvSpPr>
          <p:cNvPr id="4" name="Slide Number Placeholder 3"/>
          <p:cNvSpPr>
            <a:spLocks noGrp="1"/>
          </p:cNvSpPr>
          <p:nvPr>
            <p:ph type="sldNum" sz="quarter" idx="5"/>
          </p:nvPr>
        </p:nvSpPr>
        <p:spPr/>
        <p:txBody>
          <a:bodyPr/>
          <a:lstStyle/>
          <a:p>
            <a:fld id="{4CC12544-2BEE-49BA-A42E-D7E3EBA33684}" type="slidenum">
              <a:rPr lang="en-US" smtClean="0"/>
              <a:t>68</a:t>
            </a:fld>
            <a:endParaRPr lang="en-US"/>
          </a:p>
        </p:txBody>
      </p:sp>
    </p:spTree>
    <p:extLst>
      <p:ext uri="{BB962C8B-B14F-4D97-AF65-F5344CB8AC3E}">
        <p14:creationId xmlns:p14="http://schemas.microsoft.com/office/powerpoint/2010/main" val="12851325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interaction with condition</a:t>
            </a:r>
          </a:p>
        </p:txBody>
      </p:sp>
      <p:sp>
        <p:nvSpPr>
          <p:cNvPr id="4" name="Slide Number Placeholder 3"/>
          <p:cNvSpPr>
            <a:spLocks noGrp="1"/>
          </p:cNvSpPr>
          <p:nvPr>
            <p:ph type="sldNum" sz="quarter" idx="5"/>
          </p:nvPr>
        </p:nvSpPr>
        <p:spPr/>
        <p:txBody>
          <a:bodyPr/>
          <a:lstStyle/>
          <a:p>
            <a:fld id="{4CC12544-2BEE-49BA-A42E-D7E3EBA33684}" type="slidenum">
              <a:rPr lang="en-US" smtClean="0"/>
              <a:t>69</a:t>
            </a:fld>
            <a:endParaRPr lang="en-US"/>
          </a:p>
        </p:txBody>
      </p:sp>
    </p:spTree>
    <p:extLst>
      <p:ext uri="{BB962C8B-B14F-4D97-AF65-F5344CB8AC3E}">
        <p14:creationId xmlns:p14="http://schemas.microsoft.com/office/powerpoint/2010/main" val="211449992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Spearman’s rank correlation rho</a:t>
            </a:r>
          </a:p>
        </p:txBody>
      </p:sp>
      <p:sp>
        <p:nvSpPr>
          <p:cNvPr id="4" name="Slide Number Placeholder 3"/>
          <p:cNvSpPr>
            <a:spLocks noGrp="1"/>
          </p:cNvSpPr>
          <p:nvPr>
            <p:ph type="sldNum" sz="quarter" idx="5"/>
          </p:nvPr>
        </p:nvSpPr>
        <p:spPr/>
        <p:txBody>
          <a:bodyPr/>
          <a:lstStyle/>
          <a:p>
            <a:fld id="{4CC12544-2BEE-49BA-A42E-D7E3EBA33684}" type="slidenum">
              <a:rPr lang="en-US" smtClean="0"/>
              <a:t>70</a:t>
            </a:fld>
            <a:endParaRPr lang="en-US"/>
          </a:p>
        </p:txBody>
      </p:sp>
    </p:spTree>
    <p:extLst>
      <p:ext uri="{BB962C8B-B14F-4D97-AF65-F5344CB8AC3E}">
        <p14:creationId xmlns:p14="http://schemas.microsoft.com/office/powerpoint/2010/main" val="5372267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interaction with condition</a:t>
            </a:r>
          </a:p>
        </p:txBody>
      </p:sp>
      <p:sp>
        <p:nvSpPr>
          <p:cNvPr id="4" name="Slide Number Placeholder 3"/>
          <p:cNvSpPr>
            <a:spLocks noGrp="1"/>
          </p:cNvSpPr>
          <p:nvPr>
            <p:ph type="sldNum" sz="quarter" idx="5"/>
          </p:nvPr>
        </p:nvSpPr>
        <p:spPr/>
        <p:txBody>
          <a:bodyPr/>
          <a:lstStyle/>
          <a:p>
            <a:fld id="{4CC12544-2BEE-49BA-A42E-D7E3EBA33684}" type="slidenum">
              <a:rPr lang="en-US" smtClean="0"/>
              <a:t>71</a:t>
            </a:fld>
            <a:endParaRPr lang="en-US"/>
          </a:p>
        </p:txBody>
      </p:sp>
    </p:spTree>
    <p:extLst>
      <p:ext uri="{BB962C8B-B14F-4D97-AF65-F5344CB8AC3E}">
        <p14:creationId xmlns:p14="http://schemas.microsoft.com/office/powerpoint/2010/main" val="2221874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Non-accidental – Something meaningful here, some causal structure to uncover.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Concluding non-accidental is already powerful, </a:t>
            </a:r>
            <a:r>
              <a:rPr lang="en-US" dirty="0" err="1"/>
              <a:t>eg</a:t>
            </a:r>
            <a:r>
              <a:rPr lang="en-US" dirty="0"/>
              <a:t> getting people to acknowledge that racial disparities are real is already a huge step.</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(ELLEN analogy: </a:t>
            </a:r>
            <a:r>
              <a:rPr lang="en-US" dirty="0" err="1">
                <a:solidFill>
                  <a:schemeClr val="accent1"/>
                </a:solidFill>
              </a:rPr>
              <a:t>eg</a:t>
            </a:r>
            <a:r>
              <a:rPr lang="en-US" dirty="0">
                <a:solidFill>
                  <a:schemeClr val="accent1"/>
                </a:solidFill>
              </a:rPr>
              <a:t> climate change: are these past few seasons significantly non-accidentally hotter?)</a:t>
            </a:r>
          </a:p>
        </p:txBody>
      </p:sp>
      <p:sp>
        <p:nvSpPr>
          <p:cNvPr id="4" name="Slide Number Placeholder 3"/>
          <p:cNvSpPr>
            <a:spLocks noGrp="1"/>
          </p:cNvSpPr>
          <p:nvPr>
            <p:ph type="sldNum" sz="quarter" idx="10"/>
          </p:nvPr>
        </p:nvSpPr>
        <p:spPr/>
        <p:txBody>
          <a:bodyPr/>
          <a:lstStyle/>
          <a:p>
            <a:fld id="{4CC12544-2BEE-49BA-A42E-D7E3EBA33684}" type="slidenum">
              <a:rPr lang="en-US" smtClean="0"/>
              <a:t>7</a:t>
            </a:fld>
            <a:endParaRPr lang="en-US"/>
          </a:p>
        </p:txBody>
      </p:sp>
    </p:spTree>
    <p:extLst>
      <p:ext uri="{BB962C8B-B14F-4D97-AF65-F5344CB8AC3E}">
        <p14:creationId xmlns:p14="http://schemas.microsoft.com/office/powerpoint/2010/main" val="3385050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Let’s follow what happens if we think the patterns are non-accidental. </a:t>
            </a:r>
            <a:r>
              <a:rPr lang="en-US" sz="1200" dirty="0">
                <a:latin typeface="Gill Sans Nova" panose="020B0602020104020203" pitchFamily="34" charset="0"/>
              </a:rPr>
              <a:t>Property is disproportionately frequent among members of a category</a:t>
            </a:r>
            <a:br>
              <a:rPr lang="en-US" sz="1200" dirty="0">
                <a:latin typeface="Gill Sans Nova" panose="020B0602020104020203" pitchFamily="34" charset="0"/>
              </a:rPr>
            </a:br>
            <a:r>
              <a:rPr lang="en-US" sz="1200" dirty="0">
                <a:latin typeface="Gill Sans Nova" panose="020B0602020104020203" pitchFamily="34" charset="0"/>
              </a:rPr>
              <a:t>for non-accidental reasons.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Triggers search for an explanation, for some causal structure.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What might the underlying causal structure be?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accent1"/>
              </a:solidFill>
            </a:endParaRPr>
          </a:p>
        </p:txBody>
      </p:sp>
      <p:sp>
        <p:nvSpPr>
          <p:cNvPr id="4" name="Slide Number Placeholder 3"/>
          <p:cNvSpPr>
            <a:spLocks noGrp="1"/>
          </p:cNvSpPr>
          <p:nvPr>
            <p:ph type="sldNum" sz="quarter" idx="10"/>
          </p:nvPr>
        </p:nvSpPr>
        <p:spPr/>
        <p:txBody>
          <a:bodyPr/>
          <a:lstStyle/>
          <a:p>
            <a:fld id="{4CC12544-2BEE-49BA-A42E-D7E3EBA33684}" type="slidenum">
              <a:rPr lang="en-US" smtClean="0"/>
              <a:t>8</a:t>
            </a:fld>
            <a:endParaRPr lang="en-US"/>
          </a:p>
        </p:txBody>
      </p:sp>
    </p:spTree>
    <p:extLst>
      <p:ext uri="{BB962C8B-B14F-4D97-AF65-F5344CB8AC3E}">
        <p14:creationId xmlns:p14="http://schemas.microsoft.com/office/powerpoint/2010/main" val="143260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Let’s take the COVID-19 example. Why might Black people be disproportionately infected by COVID-19?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Type into chat: what might the cause of this be?</a:t>
            </a:r>
          </a:p>
        </p:txBody>
      </p:sp>
      <p:sp>
        <p:nvSpPr>
          <p:cNvPr id="4" name="Slide Number Placeholder 3"/>
          <p:cNvSpPr>
            <a:spLocks noGrp="1"/>
          </p:cNvSpPr>
          <p:nvPr>
            <p:ph type="sldNum" sz="quarter" idx="10"/>
          </p:nvPr>
        </p:nvSpPr>
        <p:spPr/>
        <p:txBody>
          <a:bodyPr/>
          <a:lstStyle/>
          <a:p>
            <a:fld id="{4CC12544-2BEE-49BA-A42E-D7E3EBA33684}" type="slidenum">
              <a:rPr lang="en-US" smtClean="0"/>
              <a:t>9</a:t>
            </a:fld>
            <a:endParaRPr lang="en-US"/>
          </a:p>
        </p:txBody>
      </p:sp>
    </p:spTree>
    <p:extLst>
      <p:ext uri="{BB962C8B-B14F-4D97-AF65-F5344CB8AC3E}">
        <p14:creationId xmlns:p14="http://schemas.microsoft.com/office/powerpoint/2010/main" val="200854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3F49D25-2E8B-4B54-AC4E-A3DE3E487C5D}" type="datetime1">
              <a:rPr lang="en-US" smtClean="0"/>
              <a:t>10/21/2020</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90592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4941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48878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5771984" y="6389992"/>
            <a:ext cx="648031" cy="415939"/>
          </a:xfrm>
        </p:spPr>
        <p:txBody>
          <a:bodyPr/>
          <a:lstStyle>
            <a:lvl1pPr algn="ctr">
              <a:defRPr sz="2000">
                <a:solidFill>
                  <a:schemeClr val="tx1">
                    <a:lumMod val="95000"/>
                    <a:lumOff val="5000"/>
                    <a:alpha val="25000"/>
                  </a:schemeClr>
                </a:solidFill>
              </a:defRPr>
            </a:lvl1p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3116519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10/21/2020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62612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10/21/2020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8982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10/21/2020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7788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Gill Sans MT" panose="020B050202010402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Gill Sans MT" panose="020B0502020104020203" pitchFamily="34" charset="0"/>
              </a:defRPr>
            </a:lvl1pPr>
          </a:lstStyle>
          <a:p>
            <a:fld id="{70B09DE8-224C-474F-8E10-8AAFDD71DE16}" type="datetime1">
              <a:rPr lang="en-US" smtClean="0"/>
              <a:pPr/>
              <a:t>10/21/2020</a:t>
            </a:fld>
            <a:endParaRPr lang="en-US" dirty="0"/>
          </a:p>
        </p:txBody>
      </p:sp>
      <p:sp>
        <p:nvSpPr>
          <p:cNvPr id="4" name="Footer Placeholder 3"/>
          <p:cNvSpPr>
            <a:spLocks noGrp="1"/>
          </p:cNvSpPr>
          <p:nvPr>
            <p:ph type="ftr" sz="quarter" idx="11"/>
          </p:nvPr>
        </p:nvSpPr>
        <p:spPr/>
        <p:txBody>
          <a:bodyPr/>
          <a:lstStyle>
            <a:lvl1pPr>
              <a:defRPr>
                <a:latin typeface="Gill Sans MT" panose="020B05020201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81578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10/21/2020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5628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latin typeface="Gill Sans MT" panose="020B0502020104020203"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atin typeface="Gill Sans MT" panose="020B0502020104020203" pitchFamily="34" charset="0"/>
              </a:defRPr>
            </a:lvl1pPr>
            <a:lvl2pPr>
              <a:defRPr sz="2800">
                <a:latin typeface="Gill Sans MT" panose="020B0502020104020203" pitchFamily="34" charset="0"/>
              </a:defRPr>
            </a:lvl2pPr>
            <a:lvl3pPr>
              <a:defRPr sz="2400">
                <a:latin typeface="Gill Sans MT" panose="020B0502020104020203" pitchFamily="34" charset="0"/>
              </a:defRPr>
            </a:lvl3pPr>
            <a:lvl4pPr>
              <a:defRPr sz="2000">
                <a:latin typeface="Gill Sans MT" panose="020B0502020104020203" pitchFamily="34" charset="0"/>
              </a:defRPr>
            </a:lvl4pPr>
            <a:lvl5pPr>
              <a:defRPr sz="2000">
                <a:latin typeface="Gill Sans MT" panose="020B0502020104020203"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latin typeface="Gill Sans MT" panose="020B05020201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lvl1pPr>
              <a:defRPr>
                <a:latin typeface="Gill Sans MT" panose="020B0502020104020203" pitchFamily="34" charset="0"/>
              </a:defRPr>
            </a:lvl1pPr>
          </a:lstStyle>
          <a:p>
            <a:fld id="{2F5B585B-1D24-41E5-8E3C-BACEE3E595E8}" type="datetime1">
              <a:rPr lang="en-US" smtClean="0"/>
              <a:pPr/>
              <a:t>10/21/2020</a:t>
            </a:fld>
            <a:endParaRPr lang="en-US" dirty="0"/>
          </a:p>
        </p:txBody>
      </p:sp>
      <p:sp>
        <p:nvSpPr>
          <p:cNvPr id="6" name="Footer Placeholder 5"/>
          <p:cNvSpPr>
            <a:spLocks noGrp="1"/>
          </p:cNvSpPr>
          <p:nvPr>
            <p:ph type="ftr" sz="quarter" idx="11"/>
          </p:nvPr>
        </p:nvSpPr>
        <p:spPr/>
        <p:txBody>
          <a:bodyPr/>
          <a:lstStyle>
            <a:lvl1pPr>
              <a:defRPr>
                <a:latin typeface="Gill Sans MT" panose="020B05020201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16796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81C33DF3-0017-4D38-836F-D38253E1CEFE}" type="datetime1">
              <a:rPr lang="en-US" smtClean="0"/>
              <a:t>10/21/2020</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01351238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latin typeface="Gill Sans MT" panose="020B0502020104020203" pitchFamily="34" charset="0"/>
              </a:defRPr>
            </a:lvl1pPr>
          </a:lstStyle>
          <a:p>
            <a:fld id="{38C3AF04-BE80-4AFB-B728-00FB5A34624C}" type="datetime1">
              <a:rPr lang="en-US" smtClean="0"/>
              <a:pPr/>
              <a:t>10/21/2020</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latin typeface="Gill Sans MT" panose="020B0502020104020203" pitchFamily="34" charset="0"/>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0064447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Gill Sans MT" panose="020B0502020104020203" pitchFamily="34" charset="0"/>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Gill Sans MT" panose="020B0502020104020203"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8" Type="http://schemas.openxmlformats.org/officeDocument/2006/relationships/hyperlink" Target="https://mariannazhang.github.io/" TargetMode="External"/><Relationship Id="rId3" Type="http://schemas.openxmlformats.org/officeDocument/2006/relationships/hyperlink" Target="https://github.com/mariannazhang/structural-consequences" TargetMode="External"/><Relationship Id="rId7"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2.gif"/><Relationship Id="rId5" Type="http://schemas.openxmlformats.org/officeDocument/2006/relationships/hyperlink" Target="https://osf.io/hz76n" TargetMode="External"/><Relationship Id="rId10" Type="http://schemas.openxmlformats.org/officeDocument/2006/relationships/hyperlink" Target="https://markmanlab.stanford.edu/" TargetMode="External"/><Relationship Id="rId4" Type="http://schemas.openxmlformats.org/officeDocument/2006/relationships/image" Target="../media/image30.png"/><Relationship Id="rId9" Type="http://schemas.openxmlformats.org/officeDocument/2006/relationships/hyperlink" Target="https://mailman.stanford.edu/mailman/listinfo/markman_lab"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2162" y="1610748"/>
            <a:ext cx="3709616" cy="1920240"/>
          </a:xfrm>
        </p:spPr>
        <p:txBody>
          <a:bodyPr/>
          <a:lstStyle/>
          <a:p>
            <a:r>
              <a:rPr lang="en-US" dirty="0">
                <a:latin typeface="Gill Sans Nova" panose="020B0602020104020203" pitchFamily="34" charset="0"/>
                <a:cs typeface="Helvetica" panose="020B0604020202020204" pitchFamily="34" charset="0"/>
              </a:rPr>
              <a:t>Marianna Zhang</a:t>
            </a:r>
          </a:p>
        </p:txBody>
      </p:sp>
      <p:sp>
        <p:nvSpPr>
          <p:cNvPr id="4" name="Text Placeholder 3"/>
          <p:cNvSpPr>
            <a:spLocks noGrp="1"/>
          </p:cNvSpPr>
          <p:nvPr>
            <p:ph type="body" sz="half" idx="2"/>
          </p:nvPr>
        </p:nvSpPr>
        <p:spPr>
          <a:xfrm>
            <a:off x="8192162" y="3677665"/>
            <a:ext cx="3398520" cy="3126987"/>
          </a:xfrm>
        </p:spPr>
        <p:txBody>
          <a:bodyPr>
            <a:normAutofit/>
          </a:bodyPr>
          <a:lstStyle/>
          <a:p>
            <a:r>
              <a:rPr lang="en-US" sz="2400" dirty="0">
                <a:solidFill>
                  <a:schemeClr val="bg1">
                    <a:lumMod val="95000"/>
                  </a:schemeClr>
                </a:solidFill>
                <a:latin typeface="Gill Sans Nova" panose="020B0602020104020203" pitchFamily="34" charset="0"/>
                <a:cs typeface="Helvetica" panose="020B0604020202020204" pitchFamily="34" charset="0"/>
              </a:rPr>
              <a:t>3</a:t>
            </a:r>
            <a:r>
              <a:rPr lang="en-US" sz="2400" baseline="30000" dirty="0">
                <a:solidFill>
                  <a:schemeClr val="bg1">
                    <a:lumMod val="95000"/>
                  </a:schemeClr>
                </a:solidFill>
                <a:latin typeface="Gill Sans Nova" panose="020B0602020104020203" pitchFamily="34" charset="0"/>
                <a:cs typeface="Helvetica" panose="020B0604020202020204" pitchFamily="34" charset="0"/>
              </a:rPr>
              <a:t>rd</a:t>
            </a:r>
            <a:r>
              <a:rPr lang="en-US" sz="2400" dirty="0">
                <a:solidFill>
                  <a:schemeClr val="bg1">
                    <a:lumMod val="95000"/>
                  </a:schemeClr>
                </a:solidFill>
                <a:latin typeface="Gill Sans Nova" panose="020B0602020104020203" pitchFamily="34" charset="0"/>
                <a:cs typeface="Helvetica" panose="020B0604020202020204" pitchFamily="34" charset="0"/>
              </a:rPr>
              <a:t> year PhD student in Psychology </a:t>
            </a:r>
            <a:br>
              <a:rPr lang="en-US" sz="2400" dirty="0">
                <a:solidFill>
                  <a:schemeClr val="bg1">
                    <a:lumMod val="95000"/>
                  </a:schemeClr>
                </a:solidFill>
                <a:latin typeface="Gill Sans Nova" panose="020B0602020104020203" pitchFamily="34" charset="0"/>
                <a:cs typeface="Helvetica" panose="020B0604020202020204" pitchFamily="34" charset="0"/>
              </a:rPr>
            </a:br>
            <a:r>
              <a:rPr lang="en-US" sz="2400" dirty="0">
                <a:solidFill>
                  <a:schemeClr val="bg1">
                    <a:lumMod val="95000"/>
                  </a:schemeClr>
                </a:solidFill>
                <a:latin typeface="Gill Sans Nova" panose="020B0602020104020203" pitchFamily="34" charset="0"/>
                <a:cs typeface="Helvetica" panose="020B0604020202020204" pitchFamily="34" charset="0"/>
              </a:rPr>
              <a:t>with Ellen Markman</a:t>
            </a:r>
          </a:p>
          <a:p>
            <a:endParaRPr lang="en-US" sz="2400" dirty="0">
              <a:solidFill>
                <a:schemeClr val="bg1">
                  <a:lumMod val="95000"/>
                </a:schemeClr>
              </a:solidFill>
              <a:latin typeface="Gill Sans Nova" panose="020B0602020104020203" pitchFamily="34" charset="0"/>
              <a:cs typeface="Helvetica" panose="020B0604020202020204" pitchFamily="34" charset="0"/>
            </a:endParaRPr>
          </a:p>
          <a:p>
            <a:r>
              <a:rPr lang="en-US" sz="2400" dirty="0" err="1">
                <a:solidFill>
                  <a:schemeClr val="bg1">
                    <a:lumMod val="95000"/>
                  </a:schemeClr>
                </a:solidFill>
                <a:latin typeface="Gill Sans Nova" panose="020B0602020104020203" pitchFamily="34" charset="0"/>
                <a:cs typeface="Helvetica" panose="020B0604020202020204" pitchFamily="34" charset="0"/>
              </a:rPr>
              <a:t>CiCL</a:t>
            </a:r>
            <a:r>
              <a:rPr lang="en-US" sz="2400" dirty="0">
                <a:solidFill>
                  <a:schemeClr val="bg1">
                    <a:lumMod val="95000"/>
                  </a:schemeClr>
                </a:solidFill>
                <a:latin typeface="Gill Sans Nova" panose="020B0602020104020203" pitchFamily="34" charset="0"/>
                <a:cs typeface="Helvetica" panose="020B0604020202020204" pitchFamily="34" charset="0"/>
              </a:rPr>
              <a:t> lab meeting</a:t>
            </a:r>
          </a:p>
          <a:p>
            <a:r>
              <a:rPr lang="en-US" sz="2400" dirty="0">
                <a:solidFill>
                  <a:schemeClr val="bg1">
                    <a:lumMod val="95000"/>
                  </a:schemeClr>
                </a:solidFill>
                <a:latin typeface="Gill Sans Nova" panose="020B0602020104020203" pitchFamily="34" charset="0"/>
                <a:cs typeface="Helvetica" panose="020B0604020202020204" pitchFamily="34" charset="0"/>
              </a:rPr>
              <a:t>10.20.2020</a:t>
            </a:r>
          </a:p>
          <a:p>
            <a:endParaRPr lang="en-US" sz="2400" dirty="0">
              <a:latin typeface="Gill Sans Nova" panose="020B0602020104020203" pitchFamily="34" charset="0"/>
              <a:cs typeface="Helvetica" panose="020B0604020202020204" pitchFamily="34" charset="0"/>
            </a:endParaRPr>
          </a:p>
        </p:txBody>
      </p:sp>
      <p:sp>
        <p:nvSpPr>
          <p:cNvPr id="5" name="Title 1"/>
          <p:cNvSpPr txBox="1">
            <a:spLocks/>
          </p:cNvSpPr>
          <p:nvPr/>
        </p:nvSpPr>
        <p:spPr>
          <a:xfrm>
            <a:off x="601318" y="1146974"/>
            <a:ext cx="7144188" cy="407652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6000" dirty="0">
                <a:solidFill>
                  <a:schemeClr val="tx1"/>
                </a:solidFill>
                <a:latin typeface="Gill Sans Nova" panose="020B0602020104020203" pitchFamily="34" charset="0"/>
                <a:cs typeface="Helvetica" panose="020B0604020202020204" pitchFamily="34" charset="0"/>
              </a:rPr>
              <a:t>Structural representations of categories</a:t>
            </a:r>
          </a:p>
          <a:p>
            <a:pPr>
              <a:lnSpc>
                <a:spcPct val="100000"/>
              </a:lnSpc>
            </a:pPr>
            <a:r>
              <a:rPr lang="en-US" dirty="0">
                <a:solidFill>
                  <a:schemeClr val="bg1">
                    <a:lumMod val="50000"/>
                  </a:schemeClr>
                </a:solidFill>
                <a:latin typeface="Gill Sans Nova" panose="020B0602020104020203" pitchFamily="34" charset="0"/>
                <a:cs typeface="Helvetica" panose="020B0604020202020204" pitchFamily="34" charset="0"/>
              </a:rPr>
              <a:t>and why we should care</a:t>
            </a:r>
          </a:p>
        </p:txBody>
      </p:sp>
    </p:spTree>
    <p:extLst>
      <p:ext uri="{BB962C8B-B14F-4D97-AF65-F5344CB8AC3E}">
        <p14:creationId xmlns:p14="http://schemas.microsoft.com/office/powerpoint/2010/main" val="1472179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4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3" name="Oval 52">
            <a:extLst>
              <a:ext uri="{FF2B5EF4-FFF2-40B4-BE49-F238E27FC236}">
                <a16:creationId xmlns:a16="http://schemas.microsoft.com/office/drawing/2014/main" id="{48BDF75F-FDDD-4894-8892-3BBF4019CE46}"/>
              </a:ext>
            </a:extLst>
          </p:cNvPr>
          <p:cNvSpPr/>
          <p:nvPr/>
        </p:nvSpPr>
        <p:spPr>
          <a:xfrm flipH="1">
            <a:off x="9483067" y="4123662"/>
            <a:ext cx="2773608" cy="10692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biologically vulnerable</a:t>
            </a:r>
            <a:endParaRPr lang="en-US" sz="1600" dirty="0">
              <a:solidFill>
                <a:sysClr val="windowText" lastClr="000000"/>
              </a:solidFill>
              <a:latin typeface="Gill Sans Nova" panose="020B0602020104020203" pitchFamily="34" charset="0"/>
            </a:endParaRPr>
          </a:p>
        </p:txBody>
      </p:sp>
      <p:sp>
        <p:nvSpPr>
          <p:cNvPr id="57" name="Oval 56">
            <a:extLst>
              <a:ext uri="{FF2B5EF4-FFF2-40B4-BE49-F238E27FC236}">
                <a16:creationId xmlns:a16="http://schemas.microsoft.com/office/drawing/2014/main" id="{AC9E6C39-8BAC-4803-94F2-4B6C13C4C982}"/>
              </a:ext>
            </a:extLst>
          </p:cNvPr>
          <p:cNvSpPr/>
          <p:nvPr/>
        </p:nvSpPr>
        <p:spPr>
          <a:xfrm flipH="1">
            <a:off x="4659101" y="3084877"/>
            <a:ext cx="2695142"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multi-generational households</a:t>
            </a:r>
            <a:endParaRPr lang="en-US" sz="1600" dirty="0">
              <a:solidFill>
                <a:sysClr val="windowText" lastClr="000000"/>
              </a:solidFill>
              <a:latin typeface="Gill Sans Nova" panose="020B0602020104020203" pitchFamily="34" charset="0"/>
            </a:endParaRPr>
          </a:p>
        </p:txBody>
      </p:sp>
      <p:sp>
        <p:nvSpPr>
          <p:cNvPr id="58" name="Oval 57">
            <a:extLst>
              <a:ext uri="{FF2B5EF4-FFF2-40B4-BE49-F238E27FC236}">
                <a16:creationId xmlns:a16="http://schemas.microsoft.com/office/drawing/2014/main" id="{DD69EDCF-B838-41EF-B443-4D2D4FDAC52A}"/>
              </a:ext>
            </a:extLst>
          </p:cNvPr>
          <p:cNvSpPr/>
          <p:nvPr/>
        </p:nvSpPr>
        <p:spPr>
          <a:xfrm flipH="1">
            <a:off x="5813718" y="4189742"/>
            <a:ext cx="3578896"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essential jobs w high exposure risk</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8261526" y="2921057"/>
            <a:ext cx="2200782"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limited access to healthcare</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7026220" y="6021119"/>
            <a:ext cx="2030980"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90" name="Straight Arrow Connector 89">
            <a:extLst>
              <a:ext uri="{FF2B5EF4-FFF2-40B4-BE49-F238E27FC236}">
                <a16:creationId xmlns:a16="http://schemas.microsoft.com/office/drawing/2014/main" id="{C2E3F968-22AB-4350-8D8E-C41A700BF900}"/>
              </a:ext>
            </a:extLst>
          </p:cNvPr>
          <p:cNvCxnSpPr>
            <a:cxnSpLocks/>
            <a:stCxn id="58" idx="4"/>
            <a:endCxn id="61" idx="0"/>
          </p:cNvCxnSpPr>
          <p:nvPr/>
        </p:nvCxnSpPr>
        <p:spPr>
          <a:xfrm>
            <a:off x="7603166" y="5392347"/>
            <a:ext cx="438544" cy="628772"/>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EDA4FB3-F02E-4BDC-A8ED-E151901E9727}"/>
              </a:ext>
            </a:extLst>
          </p:cNvPr>
          <p:cNvCxnSpPr>
            <a:cxnSpLocks/>
            <a:stCxn id="57" idx="4"/>
            <a:endCxn id="61" idx="0"/>
          </p:cNvCxnSpPr>
          <p:nvPr/>
        </p:nvCxnSpPr>
        <p:spPr>
          <a:xfrm>
            <a:off x="6006672" y="4287482"/>
            <a:ext cx="2035038" cy="1733637"/>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BC585BC-4FF2-47B4-92EA-FCE3B76C59CB}"/>
              </a:ext>
            </a:extLst>
          </p:cNvPr>
          <p:cNvCxnSpPr>
            <a:cxnSpLocks/>
            <a:stCxn id="53" idx="4"/>
            <a:endCxn id="61" idx="0"/>
          </p:cNvCxnSpPr>
          <p:nvPr/>
        </p:nvCxnSpPr>
        <p:spPr>
          <a:xfrm flipH="1">
            <a:off x="8041710" y="5192941"/>
            <a:ext cx="2828161" cy="828178"/>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D7F5470-F663-427F-9528-DBAD3845035D}"/>
              </a:ext>
            </a:extLst>
          </p:cNvPr>
          <p:cNvCxnSpPr>
            <a:cxnSpLocks/>
            <a:stCxn id="59" idx="4"/>
            <a:endCxn id="61" idx="0"/>
          </p:cNvCxnSpPr>
          <p:nvPr/>
        </p:nvCxnSpPr>
        <p:spPr>
          <a:xfrm flipH="1">
            <a:off x="8041710" y="4123662"/>
            <a:ext cx="1320207" cy="1897457"/>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914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7" grpId="0" animBg="1"/>
      <p:bldP spid="58" grpId="0" animBg="1"/>
      <p:bldP spid="5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CE35D0ED-2894-4A11-A76D-AE86D4B9766F}"/>
              </a:ext>
            </a:extLst>
          </p:cNvPr>
          <p:cNvSpPr/>
          <p:nvPr/>
        </p:nvSpPr>
        <p:spPr>
          <a:xfrm flipH="1">
            <a:off x="6694138" y="675925"/>
            <a:ext cx="2695144" cy="1850997"/>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Gill Sans Nova" panose="020B0602020104020203" pitchFamily="34" charset="0"/>
              </a:rPr>
              <a:t>limited economic opportunities</a:t>
            </a:r>
            <a:endParaRPr lang="en-US" sz="1600" dirty="0">
              <a:solidFill>
                <a:schemeClr val="bg1">
                  <a:lumMod val="50000"/>
                </a:schemeClr>
              </a:solidFill>
              <a:latin typeface="Gill Sans Nova" panose="020B0602020104020203" pitchFamily="34" charset="0"/>
            </a:endParaRPr>
          </a:p>
        </p:txBody>
      </p:sp>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4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3" name="Oval 52">
            <a:extLst>
              <a:ext uri="{FF2B5EF4-FFF2-40B4-BE49-F238E27FC236}">
                <a16:creationId xmlns:a16="http://schemas.microsoft.com/office/drawing/2014/main" id="{48BDF75F-FDDD-4894-8892-3BBF4019CE46}"/>
              </a:ext>
            </a:extLst>
          </p:cNvPr>
          <p:cNvSpPr/>
          <p:nvPr/>
        </p:nvSpPr>
        <p:spPr>
          <a:xfrm flipH="1">
            <a:off x="9483067" y="4123662"/>
            <a:ext cx="2773608" cy="10692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biologically vulnerable</a:t>
            </a:r>
            <a:endParaRPr lang="en-US" sz="1600" dirty="0">
              <a:solidFill>
                <a:sysClr val="windowText" lastClr="000000"/>
              </a:solidFill>
              <a:latin typeface="Gill Sans Nova" panose="020B0602020104020203" pitchFamily="34" charset="0"/>
            </a:endParaRPr>
          </a:p>
        </p:txBody>
      </p:sp>
      <p:sp>
        <p:nvSpPr>
          <p:cNvPr id="55" name="Oval 54">
            <a:extLst>
              <a:ext uri="{FF2B5EF4-FFF2-40B4-BE49-F238E27FC236}">
                <a16:creationId xmlns:a16="http://schemas.microsoft.com/office/drawing/2014/main" id="{C667F9BC-5334-4E28-AE5B-0EE746CC432C}"/>
              </a:ext>
            </a:extLst>
          </p:cNvPr>
          <p:cNvSpPr/>
          <p:nvPr/>
        </p:nvSpPr>
        <p:spPr>
          <a:xfrm flipH="1">
            <a:off x="5176514" y="1604592"/>
            <a:ext cx="1557984" cy="850465"/>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Gill Sans Nova" panose="020B0602020104020203" pitchFamily="34" charset="0"/>
              </a:rPr>
              <a:t>culture</a:t>
            </a:r>
            <a:endParaRPr lang="en-US" sz="1600" dirty="0">
              <a:solidFill>
                <a:schemeClr val="bg1">
                  <a:lumMod val="50000"/>
                </a:schemeClr>
              </a:solidFill>
              <a:latin typeface="Gill Sans Nova" panose="020B0602020104020203" pitchFamily="34" charset="0"/>
            </a:endParaRPr>
          </a:p>
        </p:txBody>
      </p:sp>
      <p:sp>
        <p:nvSpPr>
          <p:cNvPr id="57" name="Oval 56">
            <a:extLst>
              <a:ext uri="{FF2B5EF4-FFF2-40B4-BE49-F238E27FC236}">
                <a16:creationId xmlns:a16="http://schemas.microsoft.com/office/drawing/2014/main" id="{AC9E6C39-8BAC-4803-94F2-4B6C13C4C982}"/>
              </a:ext>
            </a:extLst>
          </p:cNvPr>
          <p:cNvSpPr/>
          <p:nvPr/>
        </p:nvSpPr>
        <p:spPr>
          <a:xfrm flipH="1">
            <a:off x="4659101" y="3084877"/>
            <a:ext cx="2695142"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multi-generational households</a:t>
            </a:r>
            <a:endParaRPr lang="en-US" sz="1600" dirty="0">
              <a:solidFill>
                <a:sysClr val="windowText" lastClr="000000"/>
              </a:solidFill>
              <a:latin typeface="Gill Sans Nova" panose="020B0602020104020203" pitchFamily="34" charset="0"/>
            </a:endParaRPr>
          </a:p>
        </p:txBody>
      </p:sp>
      <p:sp>
        <p:nvSpPr>
          <p:cNvPr id="58" name="Oval 57">
            <a:extLst>
              <a:ext uri="{FF2B5EF4-FFF2-40B4-BE49-F238E27FC236}">
                <a16:creationId xmlns:a16="http://schemas.microsoft.com/office/drawing/2014/main" id="{DD69EDCF-B838-41EF-B443-4D2D4FDAC52A}"/>
              </a:ext>
            </a:extLst>
          </p:cNvPr>
          <p:cNvSpPr/>
          <p:nvPr/>
        </p:nvSpPr>
        <p:spPr>
          <a:xfrm flipH="1">
            <a:off x="5813718" y="4189742"/>
            <a:ext cx="3578896"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essential jobs w high exposure risk</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8261526" y="2921057"/>
            <a:ext cx="2200782"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limited access to healthcare</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7026220" y="6021119"/>
            <a:ext cx="2030980"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12" name="Straight Arrow Connector 11">
            <a:extLst>
              <a:ext uri="{FF2B5EF4-FFF2-40B4-BE49-F238E27FC236}">
                <a16:creationId xmlns:a16="http://schemas.microsoft.com/office/drawing/2014/main" id="{69880BD5-81D9-42DA-8705-707592FE9356}"/>
              </a:ext>
            </a:extLst>
          </p:cNvPr>
          <p:cNvCxnSpPr>
            <a:stCxn id="55" idx="4"/>
            <a:endCxn id="57" idx="0"/>
          </p:cNvCxnSpPr>
          <p:nvPr/>
        </p:nvCxnSpPr>
        <p:spPr>
          <a:xfrm>
            <a:off x="5955506" y="2455057"/>
            <a:ext cx="51166" cy="62982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EA68C3C-20E0-4091-B730-B50E204ACCE5}"/>
              </a:ext>
            </a:extLst>
          </p:cNvPr>
          <p:cNvCxnSpPr>
            <a:cxnSpLocks/>
            <a:stCxn id="56" idx="4"/>
            <a:endCxn id="57" idx="0"/>
          </p:cNvCxnSpPr>
          <p:nvPr/>
        </p:nvCxnSpPr>
        <p:spPr>
          <a:xfrm flipH="1">
            <a:off x="6006672" y="2526922"/>
            <a:ext cx="2035038" cy="557955"/>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422F372-0350-4B5A-9361-14DFCE53C365}"/>
              </a:ext>
            </a:extLst>
          </p:cNvPr>
          <p:cNvCxnSpPr>
            <a:cxnSpLocks/>
            <a:stCxn id="56" idx="4"/>
            <a:endCxn id="58" idx="0"/>
          </p:cNvCxnSpPr>
          <p:nvPr/>
        </p:nvCxnSpPr>
        <p:spPr>
          <a:xfrm flipH="1">
            <a:off x="7603166" y="2526922"/>
            <a:ext cx="438544" cy="1662820"/>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2F4739E-3AFC-4DAF-98B9-EB673F657809}"/>
              </a:ext>
            </a:extLst>
          </p:cNvPr>
          <p:cNvCxnSpPr>
            <a:cxnSpLocks/>
            <a:stCxn id="53" idx="0"/>
            <a:endCxn id="59" idx="3"/>
          </p:cNvCxnSpPr>
          <p:nvPr/>
        </p:nvCxnSpPr>
        <p:spPr>
          <a:xfrm flipH="1" flipV="1">
            <a:off x="10140011" y="3947545"/>
            <a:ext cx="729860" cy="17611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052C358-2AFC-4A5A-89A2-D2F25DAA713A}"/>
              </a:ext>
            </a:extLst>
          </p:cNvPr>
          <p:cNvCxnSpPr>
            <a:cxnSpLocks/>
            <a:stCxn id="56" idx="4"/>
            <a:endCxn id="59" idx="0"/>
          </p:cNvCxnSpPr>
          <p:nvPr/>
        </p:nvCxnSpPr>
        <p:spPr>
          <a:xfrm>
            <a:off x="8041710" y="2526922"/>
            <a:ext cx="1320207" cy="394135"/>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7B5A484-7534-466B-9D64-A2C49B9C82B1}"/>
              </a:ext>
            </a:extLst>
          </p:cNvPr>
          <p:cNvCxnSpPr>
            <a:cxnSpLocks/>
            <a:stCxn id="58" idx="0"/>
            <a:endCxn id="59" idx="5"/>
          </p:cNvCxnSpPr>
          <p:nvPr/>
        </p:nvCxnSpPr>
        <p:spPr>
          <a:xfrm flipV="1">
            <a:off x="7603166" y="3947545"/>
            <a:ext cx="980657" cy="2421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C2E3F968-22AB-4350-8D8E-C41A700BF900}"/>
              </a:ext>
            </a:extLst>
          </p:cNvPr>
          <p:cNvCxnSpPr>
            <a:cxnSpLocks/>
            <a:stCxn id="58" idx="4"/>
            <a:endCxn id="61" idx="0"/>
          </p:cNvCxnSpPr>
          <p:nvPr/>
        </p:nvCxnSpPr>
        <p:spPr>
          <a:xfrm>
            <a:off x="7603166" y="5392347"/>
            <a:ext cx="438544" cy="628772"/>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EDA4FB3-F02E-4BDC-A8ED-E151901E9727}"/>
              </a:ext>
            </a:extLst>
          </p:cNvPr>
          <p:cNvCxnSpPr>
            <a:cxnSpLocks/>
            <a:stCxn id="57" idx="4"/>
            <a:endCxn id="61" idx="0"/>
          </p:cNvCxnSpPr>
          <p:nvPr/>
        </p:nvCxnSpPr>
        <p:spPr>
          <a:xfrm>
            <a:off x="6006672" y="4287482"/>
            <a:ext cx="2035038" cy="1733637"/>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BC585BC-4FF2-47B4-92EA-FCE3B76C59CB}"/>
              </a:ext>
            </a:extLst>
          </p:cNvPr>
          <p:cNvCxnSpPr>
            <a:cxnSpLocks/>
            <a:stCxn id="53" idx="4"/>
            <a:endCxn id="61" idx="0"/>
          </p:cNvCxnSpPr>
          <p:nvPr/>
        </p:nvCxnSpPr>
        <p:spPr>
          <a:xfrm flipH="1">
            <a:off x="8041710" y="5192941"/>
            <a:ext cx="2828161" cy="828178"/>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D7F5470-F663-427F-9528-DBAD3845035D}"/>
              </a:ext>
            </a:extLst>
          </p:cNvPr>
          <p:cNvCxnSpPr>
            <a:cxnSpLocks/>
            <a:stCxn id="59" idx="4"/>
            <a:endCxn id="61" idx="0"/>
          </p:cNvCxnSpPr>
          <p:nvPr/>
        </p:nvCxnSpPr>
        <p:spPr>
          <a:xfrm flipH="1">
            <a:off x="8041710" y="4123662"/>
            <a:ext cx="1320207" cy="1897457"/>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A14E4C2-D541-4B26-B879-8E29C469F1B6}"/>
              </a:ext>
            </a:extLst>
          </p:cNvPr>
          <p:cNvSpPr/>
          <p:nvPr/>
        </p:nvSpPr>
        <p:spPr>
          <a:xfrm flipH="1">
            <a:off x="9373597" y="1675191"/>
            <a:ext cx="2946213" cy="1202605"/>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Gill Sans Nova" panose="020B0602020104020203" pitchFamily="34" charset="0"/>
              </a:rPr>
              <a:t>polluted neighborhoods</a:t>
            </a:r>
            <a:endParaRPr lang="en-US" sz="1600" dirty="0">
              <a:solidFill>
                <a:schemeClr val="bg1">
                  <a:lumMod val="50000"/>
                </a:schemeClr>
              </a:solidFill>
              <a:latin typeface="Gill Sans Nova" panose="020B0602020104020203" pitchFamily="34" charset="0"/>
            </a:endParaRPr>
          </a:p>
        </p:txBody>
      </p:sp>
      <p:sp>
        <p:nvSpPr>
          <p:cNvPr id="36" name="Oval 35">
            <a:extLst>
              <a:ext uri="{FF2B5EF4-FFF2-40B4-BE49-F238E27FC236}">
                <a16:creationId xmlns:a16="http://schemas.microsoft.com/office/drawing/2014/main" id="{3268150F-6E7B-4173-885E-23AE95BC0484}"/>
              </a:ext>
            </a:extLst>
          </p:cNvPr>
          <p:cNvSpPr/>
          <p:nvPr/>
        </p:nvSpPr>
        <p:spPr>
          <a:xfrm flipH="1">
            <a:off x="9173863" y="235578"/>
            <a:ext cx="2946213" cy="1202605"/>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Gill Sans Nova" panose="020B0602020104020203" pitchFamily="34" charset="0"/>
              </a:rPr>
              <a:t>housing segregation</a:t>
            </a:r>
            <a:endParaRPr lang="en-US" sz="1600" dirty="0">
              <a:solidFill>
                <a:schemeClr val="bg1">
                  <a:lumMod val="50000"/>
                </a:schemeClr>
              </a:solidFill>
              <a:latin typeface="Gill Sans Nova" panose="020B0602020104020203" pitchFamily="34" charset="0"/>
            </a:endParaRPr>
          </a:p>
        </p:txBody>
      </p:sp>
      <p:cxnSp>
        <p:nvCxnSpPr>
          <p:cNvPr id="42" name="Straight Arrow Connector 41">
            <a:extLst>
              <a:ext uri="{FF2B5EF4-FFF2-40B4-BE49-F238E27FC236}">
                <a16:creationId xmlns:a16="http://schemas.microsoft.com/office/drawing/2014/main" id="{D96786F4-245D-4314-818A-A462ED192F83}"/>
              </a:ext>
            </a:extLst>
          </p:cNvPr>
          <p:cNvCxnSpPr>
            <a:cxnSpLocks/>
            <a:stCxn id="35" idx="4"/>
            <a:endCxn id="53" idx="0"/>
          </p:cNvCxnSpPr>
          <p:nvPr/>
        </p:nvCxnSpPr>
        <p:spPr>
          <a:xfrm>
            <a:off x="10846703" y="2877796"/>
            <a:ext cx="23168" cy="1245866"/>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51313F0-F92E-47C3-824D-A7F003DD54C1}"/>
              </a:ext>
            </a:extLst>
          </p:cNvPr>
          <p:cNvCxnSpPr>
            <a:cxnSpLocks/>
            <a:stCxn id="36" idx="4"/>
            <a:endCxn id="35" idx="0"/>
          </p:cNvCxnSpPr>
          <p:nvPr/>
        </p:nvCxnSpPr>
        <p:spPr>
          <a:xfrm>
            <a:off x="10646969" y="1438183"/>
            <a:ext cx="199734" cy="237008"/>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B273E4C-B002-4229-A320-BCAFECD4D389}"/>
              </a:ext>
            </a:extLst>
          </p:cNvPr>
          <p:cNvCxnSpPr>
            <a:cxnSpLocks/>
            <a:endCxn id="56" idx="2"/>
          </p:cNvCxnSpPr>
          <p:nvPr/>
        </p:nvCxnSpPr>
        <p:spPr>
          <a:xfrm flipH="1">
            <a:off x="9389282" y="1438183"/>
            <a:ext cx="1257687" cy="163241"/>
          </a:xfrm>
          <a:prstGeom prst="straightConnector1">
            <a:avLst/>
          </a:prstGeom>
          <a:ln w="1905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CD1F722-5833-416E-8C38-BA1662C2B9DA}"/>
              </a:ext>
            </a:extLst>
          </p:cNvPr>
          <p:cNvCxnSpPr>
            <a:cxnSpLocks/>
            <a:stCxn id="36" idx="4"/>
            <a:endCxn id="59" idx="0"/>
          </p:cNvCxnSpPr>
          <p:nvPr/>
        </p:nvCxnSpPr>
        <p:spPr>
          <a:xfrm flipH="1">
            <a:off x="9361917" y="1438183"/>
            <a:ext cx="1285052" cy="1482874"/>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BC1F004-9101-4D31-B379-A8365D871504}"/>
              </a:ext>
            </a:extLst>
          </p:cNvPr>
          <p:cNvCxnSpPr>
            <a:cxnSpLocks/>
            <a:stCxn id="36" idx="4"/>
            <a:endCxn id="57" idx="1"/>
          </p:cNvCxnSpPr>
          <p:nvPr/>
        </p:nvCxnSpPr>
        <p:spPr>
          <a:xfrm flipH="1">
            <a:off x="6959549" y="1438183"/>
            <a:ext cx="3687420" cy="1822811"/>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0883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5" grpId="0" animBg="1"/>
      <p:bldP spid="35"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8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26" name="Oval 25">
            <a:extLst>
              <a:ext uri="{FF2B5EF4-FFF2-40B4-BE49-F238E27FC236}">
                <a16:creationId xmlns:a16="http://schemas.microsoft.com/office/drawing/2014/main" id="{85B12F19-4CA3-46BE-AB01-D5739B671369}"/>
              </a:ext>
            </a:extLst>
          </p:cNvPr>
          <p:cNvSpPr/>
          <p:nvPr/>
        </p:nvSpPr>
        <p:spPr>
          <a:xfrm flipH="1">
            <a:off x="2254922" y="3850887"/>
            <a:ext cx="2308213"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28" name="Straight Arrow Connector 27">
            <a:extLst>
              <a:ext uri="{FF2B5EF4-FFF2-40B4-BE49-F238E27FC236}">
                <a16:creationId xmlns:a16="http://schemas.microsoft.com/office/drawing/2014/main" id="{7BE273FD-89CB-4D08-AA29-C97640A2DDBB}"/>
              </a:ext>
            </a:extLst>
          </p:cNvPr>
          <p:cNvCxnSpPr>
            <a:cxnSpLocks/>
          </p:cNvCxnSpPr>
          <p:nvPr/>
        </p:nvCxnSpPr>
        <p:spPr>
          <a:xfrm>
            <a:off x="3402019" y="3358474"/>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0" name="Oval 49">
            <a:extLst>
              <a:ext uri="{FF2B5EF4-FFF2-40B4-BE49-F238E27FC236}">
                <a16:creationId xmlns:a16="http://schemas.microsoft.com/office/drawing/2014/main" id="{0C28259A-96C5-4B33-A5CE-F6EBBE4F9833}"/>
              </a:ext>
            </a:extLst>
          </p:cNvPr>
          <p:cNvSpPr/>
          <p:nvPr/>
        </p:nvSpPr>
        <p:spPr>
          <a:xfrm flipH="1">
            <a:off x="3177706" y="2987828"/>
            <a:ext cx="513058" cy="462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Nova" panose="020B0602020104020203" pitchFamily="34" charset="0"/>
              </a:rPr>
              <a:t>?</a:t>
            </a:r>
            <a:endParaRPr lang="en-US"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1473131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CE35D0ED-2894-4A11-A76D-AE86D4B9766F}"/>
              </a:ext>
            </a:extLst>
          </p:cNvPr>
          <p:cNvSpPr/>
          <p:nvPr/>
        </p:nvSpPr>
        <p:spPr>
          <a:xfrm flipH="1">
            <a:off x="6702456" y="982257"/>
            <a:ext cx="2695144" cy="18509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limited economic opportunities</a:t>
            </a:r>
            <a:endParaRPr lang="en-US" sz="1600" dirty="0">
              <a:solidFill>
                <a:sysClr val="windowText" lastClr="000000"/>
              </a:solidFill>
              <a:latin typeface="Gill Sans Nova" panose="020B0602020104020203" pitchFamily="34" charset="0"/>
            </a:endParaRPr>
          </a:p>
        </p:txBody>
      </p:sp>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8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3" name="Oval 52">
            <a:extLst>
              <a:ext uri="{FF2B5EF4-FFF2-40B4-BE49-F238E27FC236}">
                <a16:creationId xmlns:a16="http://schemas.microsoft.com/office/drawing/2014/main" id="{48BDF75F-FDDD-4894-8892-3BBF4019CE46}"/>
              </a:ext>
            </a:extLst>
          </p:cNvPr>
          <p:cNvSpPr/>
          <p:nvPr/>
        </p:nvSpPr>
        <p:spPr>
          <a:xfrm flipH="1">
            <a:off x="5600282" y="3054383"/>
            <a:ext cx="2773608" cy="10692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policing</a:t>
            </a:r>
            <a:endParaRPr lang="en-US" sz="1600" dirty="0">
              <a:solidFill>
                <a:sysClr val="windowText" lastClr="000000"/>
              </a:solidFill>
              <a:latin typeface="Gill Sans Nova" panose="020B0602020104020203" pitchFamily="34" charset="0"/>
            </a:endParaRPr>
          </a:p>
        </p:txBody>
      </p:sp>
      <p:sp>
        <p:nvSpPr>
          <p:cNvPr id="55" name="Oval 54">
            <a:extLst>
              <a:ext uri="{FF2B5EF4-FFF2-40B4-BE49-F238E27FC236}">
                <a16:creationId xmlns:a16="http://schemas.microsoft.com/office/drawing/2014/main" id="{C667F9BC-5334-4E28-AE5B-0EE746CC432C}"/>
              </a:ext>
            </a:extLst>
          </p:cNvPr>
          <p:cNvSpPr/>
          <p:nvPr/>
        </p:nvSpPr>
        <p:spPr>
          <a:xfrm flipH="1">
            <a:off x="9514896" y="4221925"/>
            <a:ext cx="2540028" cy="8504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criminal disposition</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8635477" y="2664753"/>
            <a:ext cx="2200782"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gangs</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6734498" y="6021119"/>
            <a:ext cx="2322702"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sp>
        <p:nvSpPr>
          <p:cNvPr id="42" name="Oval 41">
            <a:extLst>
              <a:ext uri="{FF2B5EF4-FFF2-40B4-BE49-F238E27FC236}">
                <a16:creationId xmlns:a16="http://schemas.microsoft.com/office/drawing/2014/main" id="{3F1B2FFA-01FC-43A9-AD89-56F95B620134}"/>
              </a:ext>
            </a:extLst>
          </p:cNvPr>
          <p:cNvSpPr/>
          <p:nvPr/>
        </p:nvSpPr>
        <p:spPr>
          <a:xfrm flipH="1">
            <a:off x="9982709" y="1500652"/>
            <a:ext cx="2075397" cy="8504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culture of violence</a:t>
            </a:r>
            <a:endParaRPr lang="en-US" sz="1600" dirty="0">
              <a:solidFill>
                <a:sysClr val="windowText" lastClr="000000"/>
              </a:solidFill>
              <a:latin typeface="Gill Sans Nova" panose="020B0602020104020203" pitchFamily="34" charset="0"/>
            </a:endParaRPr>
          </a:p>
        </p:txBody>
      </p:sp>
      <p:sp>
        <p:nvSpPr>
          <p:cNvPr id="49" name="Oval 48">
            <a:extLst>
              <a:ext uri="{FF2B5EF4-FFF2-40B4-BE49-F238E27FC236}">
                <a16:creationId xmlns:a16="http://schemas.microsoft.com/office/drawing/2014/main" id="{129F3B97-D2A8-412C-8CFF-5E05E80B5BB9}"/>
              </a:ext>
            </a:extLst>
          </p:cNvPr>
          <p:cNvSpPr/>
          <p:nvPr/>
        </p:nvSpPr>
        <p:spPr>
          <a:xfrm flipH="1">
            <a:off x="5093758" y="4141079"/>
            <a:ext cx="3129639" cy="13561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law &amp; sentencing</a:t>
            </a:r>
            <a:endParaRPr lang="en-US" sz="1600"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3845420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3" grpId="0" animBg="1"/>
      <p:bldP spid="55" grpId="0" animBg="1"/>
      <p:bldP spid="59" grpId="0" animBg="1"/>
      <p:bldP spid="42" grpId="0" animBg="1"/>
      <p:bldP spid="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4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5" name="Oval 54">
            <a:extLst>
              <a:ext uri="{FF2B5EF4-FFF2-40B4-BE49-F238E27FC236}">
                <a16:creationId xmlns:a16="http://schemas.microsoft.com/office/drawing/2014/main" id="{C667F9BC-5334-4E28-AE5B-0EE746CC432C}"/>
              </a:ext>
            </a:extLst>
          </p:cNvPr>
          <p:cNvSpPr/>
          <p:nvPr/>
        </p:nvSpPr>
        <p:spPr>
          <a:xfrm flipH="1">
            <a:off x="9514896" y="4221925"/>
            <a:ext cx="2540028" cy="8504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criminal disposition</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6734498" y="6021119"/>
            <a:ext cx="2322702"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25" name="Straight Arrow Connector 24">
            <a:extLst>
              <a:ext uri="{FF2B5EF4-FFF2-40B4-BE49-F238E27FC236}">
                <a16:creationId xmlns:a16="http://schemas.microsoft.com/office/drawing/2014/main" id="{8FE5D817-D711-428B-A351-56810F32DD84}"/>
              </a:ext>
            </a:extLst>
          </p:cNvPr>
          <p:cNvCxnSpPr>
            <a:cxnSpLocks/>
            <a:stCxn id="55" idx="4"/>
            <a:endCxn id="61" idx="0"/>
          </p:cNvCxnSpPr>
          <p:nvPr/>
        </p:nvCxnSpPr>
        <p:spPr>
          <a:xfrm flipH="1">
            <a:off x="7895849" y="5072390"/>
            <a:ext cx="2889061" cy="948729"/>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634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CE35D0ED-2894-4A11-A76D-AE86D4B9766F}"/>
              </a:ext>
            </a:extLst>
          </p:cNvPr>
          <p:cNvSpPr/>
          <p:nvPr/>
        </p:nvSpPr>
        <p:spPr>
          <a:xfrm flipH="1">
            <a:off x="6702456" y="982257"/>
            <a:ext cx="2695144" cy="18509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limited economic opportunities</a:t>
            </a:r>
            <a:endParaRPr lang="en-US" sz="1600" dirty="0">
              <a:solidFill>
                <a:sysClr val="windowText" lastClr="000000"/>
              </a:solidFill>
              <a:latin typeface="Gill Sans Nova" panose="020B0602020104020203" pitchFamily="34" charset="0"/>
            </a:endParaRPr>
          </a:p>
        </p:txBody>
      </p:sp>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4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3" name="Oval 52">
            <a:extLst>
              <a:ext uri="{FF2B5EF4-FFF2-40B4-BE49-F238E27FC236}">
                <a16:creationId xmlns:a16="http://schemas.microsoft.com/office/drawing/2014/main" id="{48BDF75F-FDDD-4894-8892-3BBF4019CE46}"/>
              </a:ext>
            </a:extLst>
          </p:cNvPr>
          <p:cNvSpPr/>
          <p:nvPr/>
        </p:nvSpPr>
        <p:spPr>
          <a:xfrm flipH="1">
            <a:off x="5600282" y="3054383"/>
            <a:ext cx="2773608" cy="10692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policing</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8635477" y="2664753"/>
            <a:ext cx="2200782" cy="1202605"/>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Gill Sans Nova" panose="020B0602020104020203" pitchFamily="34" charset="0"/>
              </a:rPr>
              <a:t>gangs</a:t>
            </a:r>
            <a:endParaRPr lang="en-US" sz="1600" dirty="0">
              <a:solidFill>
                <a:schemeClr val="bg1">
                  <a:lumMod val="50000"/>
                </a:schemeClr>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6734498" y="6021119"/>
            <a:ext cx="2322702"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sp>
        <p:nvSpPr>
          <p:cNvPr id="49" name="Oval 48">
            <a:extLst>
              <a:ext uri="{FF2B5EF4-FFF2-40B4-BE49-F238E27FC236}">
                <a16:creationId xmlns:a16="http://schemas.microsoft.com/office/drawing/2014/main" id="{129F3B97-D2A8-412C-8CFF-5E05E80B5BB9}"/>
              </a:ext>
            </a:extLst>
          </p:cNvPr>
          <p:cNvSpPr/>
          <p:nvPr/>
        </p:nvSpPr>
        <p:spPr>
          <a:xfrm flipH="1">
            <a:off x="5093758" y="4141079"/>
            <a:ext cx="3129639" cy="13561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law &amp; sentencing</a:t>
            </a:r>
            <a:endParaRPr lang="en-US" sz="1600" dirty="0">
              <a:solidFill>
                <a:sysClr val="windowText" lastClr="000000"/>
              </a:solidFill>
              <a:latin typeface="Gill Sans Nova" panose="020B0602020104020203" pitchFamily="34" charset="0"/>
            </a:endParaRPr>
          </a:p>
        </p:txBody>
      </p:sp>
      <p:cxnSp>
        <p:nvCxnSpPr>
          <p:cNvPr id="25" name="Straight Arrow Connector 24">
            <a:extLst>
              <a:ext uri="{FF2B5EF4-FFF2-40B4-BE49-F238E27FC236}">
                <a16:creationId xmlns:a16="http://schemas.microsoft.com/office/drawing/2014/main" id="{8FE5D817-D711-428B-A351-56810F32DD84}"/>
              </a:ext>
            </a:extLst>
          </p:cNvPr>
          <p:cNvCxnSpPr>
            <a:cxnSpLocks/>
            <a:stCxn id="49" idx="4"/>
            <a:endCxn id="61" idx="0"/>
          </p:cNvCxnSpPr>
          <p:nvPr/>
        </p:nvCxnSpPr>
        <p:spPr>
          <a:xfrm>
            <a:off x="6658577" y="5497202"/>
            <a:ext cx="1237272" cy="523917"/>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FC07A8B-7CBF-4912-9376-7A697E7EE975}"/>
              </a:ext>
            </a:extLst>
          </p:cNvPr>
          <p:cNvCxnSpPr>
            <a:cxnSpLocks/>
            <a:stCxn id="53" idx="4"/>
            <a:endCxn id="61" idx="0"/>
          </p:cNvCxnSpPr>
          <p:nvPr/>
        </p:nvCxnSpPr>
        <p:spPr>
          <a:xfrm>
            <a:off x="6987086" y="4123662"/>
            <a:ext cx="908763" cy="1897457"/>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B99D68E-640F-403D-8BBC-6420D362A2E5}"/>
              </a:ext>
            </a:extLst>
          </p:cNvPr>
          <p:cNvCxnSpPr>
            <a:cxnSpLocks/>
            <a:stCxn id="56" idx="4"/>
            <a:endCxn id="59" idx="6"/>
          </p:cNvCxnSpPr>
          <p:nvPr/>
        </p:nvCxnSpPr>
        <p:spPr>
          <a:xfrm>
            <a:off x="8050028" y="2833254"/>
            <a:ext cx="585449" cy="432802"/>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BD6E2DF-44CF-4A1B-B8BE-F7A541ADEDD9}"/>
              </a:ext>
            </a:extLst>
          </p:cNvPr>
          <p:cNvCxnSpPr>
            <a:cxnSpLocks/>
            <a:stCxn id="59" idx="4"/>
            <a:endCxn id="61" idx="0"/>
          </p:cNvCxnSpPr>
          <p:nvPr/>
        </p:nvCxnSpPr>
        <p:spPr>
          <a:xfrm flipH="1">
            <a:off x="7895849" y="3867358"/>
            <a:ext cx="1840019" cy="2153761"/>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900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4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9" name="Oval 58">
            <a:extLst>
              <a:ext uri="{FF2B5EF4-FFF2-40B4-BE49-F238E27FC236}">
                <a16:creationId xmlns:a16="http://schemas.microsoft.com/office/drawing/2014/main" id="{D15C8A62-B795-4D28-AB83-E618CF699339}"/>
              </a:ext>
            </a:extLst>
          </p:cNvPr>
          <p:cNvSpPr/>
          <p:nvPr/>
        </p:nvSpPr>
        <p:spPr>
          <a:xfrm flipH="1">
            <a:off x="8635477" y="2664753"/>
            <a:ext cx="2200782" cy="1202605"/>
          </a:xfrm>
          <a:prstGeom prst="ellipse">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lumMod val="50000"/>
                  </a:schemeClr>
                </a:solidFill>
                <a:latin typeface="Gill Sans Nova" panose="020B0602020104020203" pitchFamily="34" charset="0"/>
              </a:rPr>
              <a:t>gangs</a:t>
            </a:r>
            <a:endParaRPr lang="en-US" sz="1600" dirty="0">
              <a:solidFill>
                <a:schemeClr val="bg1">
                  <a:lumMod val="50000"/>
                </a:schemeClr>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6734498" y="6021119"/>
            <a:ext cx="2322702"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sp>
        <p:nvSpPr>
          <p:cNvPr id="42" name="Oval 41">
            <a:extLst>
              <a:ext uri="{FF2B5EF4-FFF2-40B4-BE49-F238E27FC236}">
                <a16:creationId xmlns:a16="http://schemas.microsoft.com/office/drawing/2014/main" id="{3F1B2FFA-01FC-43A9-AD89-56F95B620134}"/>
              </a:ext>
            </a:extLst>
          </p:cNvPr>
          <p:cNvSpPr/>
          <p:nvPr/>
        </p:nvSpPr>
        <p:spPr>
          <a:xfrm flipH="1">
            <a:off x="9982709" y="1500652"/>
            <a:ext cx="2075397" cy="8504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culture of violence</a:t>
            </a:r>
            <a:endParaRPr lang="en-US" sz="1600" dirty="0">
              <a:solidFill>
                <a:sysClr val="windowText" lastClr="000000"/>
              </a:solidFill>
              <a:latin typeface="Gill Sans Nova" panose="020B0602020104020203" pitchFamily="34" charset="0"/>
            </a:endParaRPr>
          </a:p>
        </p:txBody>
      </p:sp>
      <p:cxnSp>
        <p:nvCxnSpPr>
          <p:cNvPr id="30" name="Straight Arrow Connector 29">
            <a:extLst>
              <a:ext uri="{FF2B5EF4-FFF2-40B4-BE49-F238E27FC236}">
                <a16:creationId xmlns:a16="http://schemas.microsoft.com/office/drawing/2014/main" id="{CB99D68E-640F-403D-8BBC-6420D362A2E5}"/>
              </a:ext>
            </a:extLst>
          </p:cNvPr>
          <p:cNvCxnSpPr>
            <a:cxnSpLocks/>
            <a:stCxn id="42" idx="4"/>
            <a:endCxn id="59" idx="1"/>
          </p:cNvCxnSpPr>
          <p:nvPr/>
        </p:nvCxnSpPr>
        <p:spPr>
          <a:xfrm flipH="1">
            <a:off x="10513962" y="2351117"/>
            <a:ext cx="506445" cy="489753"/>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BD6E2DF-44CF-4A1B-B8BE-F7A541ADEDD9}"/>
              </a:ext>
            </a:extLst>
          </p:cNvPr>
          <p:cNvCxnSpPr>
            <a:cxnSpLocks/>
            <a:stCxn id="59" idx="4"/>
            <a:endCxn id="61" idx="0"/>
          </p:cNvCxnSpPr>
          <p:nvPr/>
        </p:nvCxnSpPr>
        <p:spPr>
          <a:xfrm flipH="1">
            <a:off x="7895849" y="3867358"/>
            <a:ext cx="1840019" cy="2153761"/>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125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CE35D0ED-2894-4A11-A76D-AE86D4B9766F}"/>
              </a:ext>
            </a:extLst>
          </p:cNvPr>
          <p:cNvSpPr/>
          <p:nvPr/>
        </p:nvSpPr>
        <p:spPr>
          <a:xfrm flipH="1">
            <a:off x="6702456" y="982257"/>
            <a:ext cx="2695144" cy="1850997"/>
          </a:xfrm>
          <a:prstGeom prst="ellipse">
            <a:avLst/>
          </a:prstGeom>
          <a:solidFill>
            <a:srgbClr val="D9695F">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limited economic opportunities</a:t>
            </a:r>
            <a:endParaRPr lang="en-US" sz="1600" dirty="0">
              <a:solidFill>
                <a:sysClr val="windowText" lastClr="000000"/>
              </a:solidFill>
              <a:latin typeface="Gill Sans Nova" panose="020B0602020104020203" pitchFamily="34" charset="0"/>
            </a:endParaRPr>
          </a:p>
        </p:txBody>
      </p:sp>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8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3" name="Oval 52">
            <a:extLst>
              <a:ext uri="{FF2B5EF4-FFF2-40B4-BE49-F238E27FC236}">
                <a16:creationId xmlns:a16="http://schemas.microsoft.com/office/drawing/2014/main" id="{48BDF75F-FDDD-4894-8892-3BBF4019CE46}"/>
              </a:ext>
            </a:extLst>
          </p:cNvPr>
          <p:cNvSpPr/>
          <p:nvPr/>
        </p:nvSpPr>
        <p:spPr>
          <a:xfrm flipH="1">
            <a:off x="5600282" y="3054383"/>
            <a:ext cx="2773608" cy="1069279"/>
          </a:xfrm>
          <a:prstGeom prst="ellipse">
            <a:avLst/>
          </a:prstGeom>
          <a:solidFill>
            <a:srgbClr val="D9695F">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policing</a:t>
            </a:r>
            <a:endParaRPr lang="en-US" sz="1600" dirty="0">
              <a:solidFill>
                <a:sysClr val="windowText" lastClr="000000"/>
              </a:solidFill>
              <a:latin typeface="Gill Sans Nova" panose="020B0602020104020203" pitchFamily="34" charset="0"/>
            </a:endParaRPr>
          </a:p>
        </p:txBody>
      </p:sp>
      <p:sp>
        <p:nvSpPr>
          <p:cNvPr id="55" name="Oval 54">
            <a:extLst>
              <a:ext uri="{FF2B5EF4-FFF2-40B4-BE49-F238E27FC236}">
                <a16:creationId xmlns:a16="http://schemas.microsoft.com/office/drawing/2014/main" id="{C667F9BC-5334-4E28-AE5B-0EE746CC432C}"/>
              </a:ext>
            </a:extLst>
          </p:cNvPr>
          <p:cNvSpPr/>
          <p:nvPr/>
        </p:nvSpPr>
        <p:spPr>
          <a:xfrm flipH="1">
            <a:off x="9514896" y="4221925"/>
            <a:ext cx="2540028" cy="850465"/>
          </a:xfrm>
          <a:prstGeom prst="ellipse">
            <a:avLst/>
          </a:prstGeom>
          <a:solidFill>
            <a:srgbClr val="9CC3CC">
              <a:alpha val="3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criminal disposition</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8635477" y="2664753"/>
            <a:ext cx="2200782" cy="1202605"/>
          </a:xfrm>
          <a:prstGeom prst="ellipse">
            <a:avLst/>
          </a:prstGeom>
          <a:solidFill>
            <a:srgbClr val="F2BF8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gangs</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6734498" y="6021119"/>
            <a:ext cx="2322702"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sp>
        <p:nvSpPr>
          <p:cNvPr id="42" name="Oval 41">
            <a:extLst>
              <a:ext uri="{FF2B5EF4-FFF2-40B4-BE49-F238E27FC236}">
                <a16:creationId xmlns:a16="http://schemas.microsoft.com/office/drawing/2014/main" id="{3F1B2FFA-01FC-43A9-AD89-56F95B620134}"/>
              </a:ext>
            </a:extLst>
          </p:cNvPr>
          <p:cNvSpPr/>
          <p:nvPr/>
        </p:nvSpPr>
        <p:spPr>
          <a:xfrm flipH="1">
            <a:off x="9982709" y="1500652"/>
            <a:ext cx="2075397" cy="850465"/>
          </a:xfrm>
          <a:prstGeom prst="ellipse">
            <a:avLst/>
          </a:prstGeom>
          <a:solidFill>
            <a:srgbClr val="F2BF8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culture of violence</a:t>
            </a:r>
            <a:endParaRPr lang="en-US" sz="1600" dirty="0">
              <a:solidFill>
                <a:sysClr val="windowText" lastClr="000000"/>
              </a:solidFill>
              <a:latin typeface="Gill Sans Nova" panose="020B0602020104020203" pitchFamily="34" charset="0"/>
            </a:endParaRPr>
          </a:p>
        </p:txBody>
      </p:sp>
      <p:sp>
        <p:nvSpPr>
          <p:cNvPr id="49" name="Oval 48">
            <a:extLst>
              <a:ext uri="{FF2B5EF4-FFF2-40B4-BE49-F238E27FC236}">
                <a16:creationId xmlns:a16="http://schemas.microsoft.com/office/drawing/2014/main" id="{129F3B97-D2A8-412C-8CFF-5E05E80B5BB9}"/>
              </a:ext>
            </a:extLst>
          </p:cNvPr>
          <p:cNvSpPr/>
          <p:nvPr/>
        </p:nvSpPr>
        <p:spPr>
          <a:xfrm flipH="1">
            <a:off x="5093758" y="4141079"/>
            <a:ext cx="3129639" cy="1356123"/>
          </a:xfrm>
          <a:prstGeom prst="ellipse">
            <a:avLst/>
          </a:prstGeom>
          <a:solidFill>
            <a:srgbClr val="D9695F">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law &amp; sentencing</a:t>
            </a:r>
            <a:endParaRPr lang="en-US" sz="1600"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2967198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F90C392-751B-40B3-9537-BFEB0A5ECAE7}"/>
              </a:ext>
            </a:extLst>
          </p:cNvPr>
          <p:cNvGrpSpPr/>
          <p:nvPr/>
        </p:nvGrpSpPr>
        <p:grpSpPr>
          <a:xfrm>
            <a:off x="9185811" y="979714"/>
            <a:ext cx="2178050" cy="2931397"/>
            <a:chOff x="9258383" y="2692400"/>
            <a:chExt cx="2178050" cy="2931397"/>
          </a:xfrm>
        </p:grpSpPr>
        <p:pic>
          <p:nvPicPr>
            <p:cNvPr id="8" name="Picture 7" descr="A picture containing shape&#10;&#10;Description automatically generated">
              <a:extLst>
                <a:ext uri="{FF2B5EF4-FFF2-40B4-BE49-F238E27FC236}">
                  <a16:creationId xmlns:a16="http://schemas.microsoft.com/office/drawing/2014/main" id="{31C93A97-BBD4-43DA-83BD-04CC3FEEFCE8}"/>
                </a:ext>
              </a:extLst>
            </p:cNvPr>
            <p:cNvPicPr>
              <a:picLocks noChangeAspect="1"/>
            </p:cNvPicPr>
            <p:nvPr/>
          </p:nvPicPr>
          <p:blipFill rotWithShape="1">
            <a:blip r:embed="rId3">
              <a:lum bright="70000" contrast="-70000"/>
            </a:blip>
            <a:srcRect l="32963" r="31296" b="14815"/>
            <a:stretch/>
          </p:blipFill>
          <p:spPr>
            <a:xfrm>
              <a:off x="9258383" y="2692400"/>
              <a:ext cx="863434" cy="2057926"/>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85FBD1B5-85BE-4663-BBA7-01253B3D002B}"/>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grpSp>
      <p:grpSp>
        <p:nvGrpSpPr>
          <p:cNvPr id="18" name="Group 17">
            <a:extLst>
              <a:ext uri="{FF2B5EF4-FFF2-40B4-BE49-F238E27FC236}">
                <a16:creationId xmlns:a16="http://schemas.microsoft.com/office/drawing/2014/main" id="{4B85E223-2D19-4D71-9575-1D0627389C78}"/>
              </a:ext>
            </a:extLst>
          </p:cNvPr>
          <p:cNvGrpSpPr/>
          <p:nvPr/>
        </p:nvGrpSpPr>
        <p:grpSpPr>
          <a:xfrm>
            <a:off x="759195" y="1017485"/>
            <a:ext cx="2057068" cy="3347206"/>
            <a:chOff x="831767" y="2730171"/>
            <a:chExt cx="2057068" cy="3347206"/>
          </a:xfrm>
        </p:grpSpPr>
        <p:pic>
          <p:nvPicPr>
            <p:cNvPr id="10" name="Picture 9" descr="A picture containing shape&#10;&#10;Description automatically generated">
              <a:extLst>
                <a:ext uri="{FF2B5EF4-FFF2-40B4-BE49-F238E27FC236}">
                  <a16:creationId xmlns:a16="http://schemas.microsoft.com/office/drawing/2014/main" id="{61C1DE37-1AA2-49A4-82CA-4D845DB7CB66}"/>
                </a:ext>
              </a:extLst>
            </p:cNvPr>
            <p:cNvPicPr>
              <a:picLocks noChangeAspect="1"/>
            </p:cNvPicPr>
            <p:nvPr/>
          </p:nvPicPr>
          <p:blipFill rotWithShape="1">
            <a:blip r:embed="rId3">
              <a:lum bright="70000" contrast="-70000"/>
            </a:blip>
            <a:srcRect l="32963" r="31296" b="14815"/>
            <a:stretch/>
          </p:blipFill>
          <p:spPr>
            <a:xfrm>
              <a:off x="1860301" y="2730171"/>
              <a:ext cx="1028534" cy="2451429"/>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BE1192A-692F-476F-ABBB-F8F4ECD0A172}"/>
                </a:ext>
              </a:extLst>
            </p:cNvPr>
            <p:cNvPicPr>
              <a:picLocks noChangeAspect="1"/>
            </p:cNvPicPr>
            <p:nvPr/>
          </p:nvPicPr>
          <p:blipFill rotWithShape="1">
            <a:blip r:embed="rId3">
              <a:lum bright="70000" contrast="-70000"/>
            </a:blip>
            <a:srcRect l="32963" r="31296" b="14815"/>
            <a:stretch/>
          </p:blipFill>
          <p:spPr>
            <a:xfrm>
              <a:off x="831767" y="3625948"/>
              <a:ext cx="1028534" cy="2451429"/>
            </a:xfrm>
            <a:prstGeom prst="rect">
              <a:avLst/>
            </a:prstGeom>
          </p:spPr>
        </p:pic>
      </p:grpSp>
      <p:grpSp>
        <p:nvGrpSpPr>
          <p:cNvPr id="16" name="Group 15">
            <a:extLst>
              <a:ext uri="{FF2B5EF4-FFF2-40B4-BE49-F238E27FC236}">
                <a16:creationId xmlns:a16="http://schemas.microsoft.com/office/drawing/2014/main" id="{A1266135-9585-41D1-AF3C-A2467EC29F78}"/>
              </a:ext>
            </a:extLst>
          </p:cNvPr>
          <p:cNvGrpSpPr/>
          <p:nvPr/>
        </p:nvGrpSpPr>
        <p:grpSpPr>
          <a:xfrm>
            <a:off x="3289877" y="1262777"/>
            <a:ext cx="5467101" cy="3558259"/>
            <a:chOff x="3362449" y="2975463"/>
            <a:chExt cx="5467101" cy="3558259"/>
          </a:xfrm>
        </p:grpSpPr>
        <p:sp>
          <p:nvSpPr>
            <p:cNvPr id="13" name="Oval 12">
              <a:extLst>
                <a:ext uri="{FF2B5EF4-FFF2-40B4-BE49-F238E27FC236}">
                  <a16:creationId xmlns:a16="http://schemas.microsoft.com/office/drawing/2014/main" id="{6C220DC9-9BAB-4AD8-92A4-9F9ED6188FA1}"/>
                </a:ext>
              </a:extLst>
            </p:cNvPr>
            <p:cNvSpPr/>
            <p:nvPr/>
          </p:nvSpPr>
          <p:spPr>
            <a:xfrm>
              <a:off x="3362449" y="4426048"/>
              <a:ext cx="5467101" cy="2107674"/>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hape&#10;&#10;Description automatically generated">
              <a:extLst>
                <a:ext uri="{FF2B5EF4-FFF2-40B4-BE49-F238E27FC236}">
                  <a16:creationId xmlns:a16="http://schemas.microsoft.com/office/drawing/2014/main" id="{42124DE8-BA3C-4A62-A7FA-345A4167846B}"/>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E8AFA058-F185-4688-9C7D-73A1D9AA5FEF}"/>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F7CE5B7F-5D06-4121-AE27-1F58D7AA9131}"/>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sp>
        <p:nvSpPr>
          <p:cNvPr id="20" name="Title 1">
            <a:extLst>
              <a:ext uri="{FF2B5EF4-FFF2-40B4-BE49-F238E27FC236}">
                <a16:creationId xmlns:a16="http://schemas.microsoft.com/office/drawing/2014/main" id="{F68D88E7-937B-4202-BBDF-93D92164283F}"/>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Construals by the type of cause cited as </a:t>
            </a:r>
            <a:r>
              <a:rPr lang="en-US" i="1" dirty="0">
                <a:solidFill>
                  <a:schemeClr val="tx1"/>
                </a:solidFill>
                <a:latin typeface="Gill Sans Nova" panose="020B0602020104020203" pitchFamily="34" charset="0"/>
                <a:cs typeface="Helvetica" panose="020B0604020202020204" pitchFamily="34" charset="0"/>
              </a:rPr>
              <a:t>the </a:t>
            </a:r>
            <a:r>
              <a:rPr lang="en-US" dirty="0">
                <a:solidFill>
                  <a:schemeClr val="tx1"/>
                </a:solidFill>
                <a:latin typeface="Gill Sans Nova" panose="020B0602020104020203" pitchFamily="34" charset="0"/>
                <a:cs typeface="Helvetica" panose="020B0604020202020204" pitchFamily="34" charset="0"/>
              </a:rPr>
              <a:t>cause</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25" name="Oval 24">
            <a:extLst>
              <a:ext uri="{FF2B5EF4-FFF2-40B4-BE49-F238E27FC236}">
                <a16:creationId xmlns:a16="http://schemas.microsoft.com/office/drawing/2014/main" id="{8623D6D8-0979-4336-9A80-8DEFD19A0BD4}"/>
              </a:ext>
            </a:extLst>
          </p:cNvPr>
          <p:cNvSpPr/>
          <p:nvPr/>
        </p:nvSpPr>
        <p:spPr>
          <a:xfrm flipH="1">
            <a:off x="4850786" y="5461996"/>
            <a:ext cx="2308213"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property</a:t>
            </a:r>
          </a:p>
        </p:txBody>
      </p:sp>
      <p:cxnSp>
        <p:nvCxnSpPr>
          <p:cNvPr id="26" name="Straight Arrow Connector 25">
            <a:extLst>
              <a:ext uri="{FF2B5EF4-FFF2-40B4-BE49-F238E27FC236}">
                <a16:creationId xmlns:a16="http://schemas.microsoft.com/office/drawing/2014/main" id="{64B6E75F-93E0-407D-A3A5-5A2962648686}"/>
              </a:ext>
            </a:extLst>
          </p:cNvPr>
          <p:cNvCxnSpPr>
            <a:cxnSpLocks/>
          </p:cNvCxnSpPr>
          <p:nvPr/>
        </p:nvCxnSpPr>
        <p:spPr>
          <a:xfrm>
            <a:off x="5997883" y="4969583"/>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3AFFE29-D01E-438E-B365-8E5E12328A5B}"/>
              </a:ext>
            </a:extLst>
          </p:cNvPr>
          <p:cNvSpPr/>
          <p:nvPr/>
        </p:nvSpPr>
        <p:spPr>
          <a:xfrm flipH="1">
            <a:off x="5017033" y="4618707"/>
            <a:ext cx="513058" cy="462452"/>
          </a:xfrm>
          <a:prstGeom prst="ellipse">
            <a:avLst/>
          </a:prstGeom>
          <a:solidFill>
            <a:srgbClr val="498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Gill Sans Nova" panose="020B0602020104020203" pitchFamily="34" charset="0"/>
              </a:rPr>
              <a:t>?</a:t>
            </a:r>
            <a:endParaRPr lang="en-US" dirty="0">
              <a:solidFill>
                <a:schemeClr val="bg1"/>
              </a:solidFill>
              <a:latin typeface="Gill Sans Nova" panose="020B0602020104020203" pitchFamily="34" charset="0"/>
            </a:endParaRPr>
          </a:p>
        </p:txBody>
      </p:sp>
      <p:sp>
        <p:nvSpPr>
          <p:cNvPr id="28" name="Oval 27">
            <a:extLst>
              <a:ext uri="{FF2B5EF4-FFF2-40B4-BE49-F238E27FC236}">
                <a16:creationId xmlns:a16="http://schemas.microsoft.com/office/drawing/2014/main" id="{643D0C0E-A3E2-4B7E-A7F7-545E7081060A}"/>
              </a:ext>
            </a:extLst>
          </p:cNvPr>
          <p:cNvSpPr/>
          <p:nvPr/>
        </p:nvSpPr>
        <p:spPr>
          <a:xfrm flipH="1">
            <a:off x="6562744" y="4598937"/>
            <a:ext cx="513058" cy="462452"/>
          </a:xfrm>
          <a:prstGeom prst="ellipse">
            <a:avLst/>
          </a:prstGeom>
          <a:solidFill>
            <a:srgbClr val="D969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Gill Sans Nova" panose="020B0602020104020203" pitchFamily="34" charset="0"/>
              </a:rPr>
              <a:t>?</a:t>
            </a:r>
            <a:endParaRPr lang="en-US" dirty="0">
              <a:solidFill>
                <a:schemeClr val="bg1"/>
              </a:solidFill>
              <a:latin typeface="Gill Sans Nova" panose="020B0602020104020203" pitchFamily="34" charset="0"/>
            </a:endParaRPr>
          </a:p>
        </p:txBody>
      </p:sp>
      <p:sp>
        <p:nvSpPr>
          <p:cNvPr id="29" name="Oval 28">
            <a:extLst>
              <a:ext uri="{FF2B5EF4-FFF2-40B4-BE49-F238E27FC236}">
                <a16:creationId xmlns:a16="http://schemas.microsoft.com/office/drawing/2014/main" id="{40FF3B7B-B06A-4BB0-96F3-30ED4662695B}"/>
              </a:ext>
            </a:extLst>
          </p:cNvPr>
          <p:cNvSpPr/>
          <p:nvPr/>
        </p:nvSpPr>
        <p:spPr>
          <a:xfrm flipH="1">
            <a:off x="5766898" y="4618707"/>
            <a:ext cx="513058" cy="462452"/>
          </a:xfrm>
          <a:prstGeom prst="ellipse">
            <a:avLst/>
          </a:prstGeom>
          <a:solidFill>
            <a:srgbClr val="F2BF8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latin typeface="Gill Sans Nova" panose="020B0602020104020203" pitchFamily="34" charset="0"/>
              </a:rPr>
              <a:t>?</a:t>
            </a:r>
            <a:endParaRPr lang="en-US" dirty="0">
              <a:solidFill>
                <a:schemeClr val="bg1"/>
              </a:solidFill>
              <a:latin typeface="Gill Sans Nova" panose="020B0602020104020203" pitchFamily="34" charset="0"/>
            </a:endParaRPr>
          </a:p>
        </p:txBody>
      </p:sp>
      <p:cxnSp>
        <p:nvCxnSpPr>
          <p:cNvPr id="30" name="Straight Arrow Connector 29">
            <a:extLst>
              <a:ext uri="{FF2B5EF4-FFF2-40B4-BE49-F238E27FC236}">
                <a16:creationId xmlns:a16="http://schemas.microsoft.com/office/drawing/2014/main" id="{2BEBCFB9-A5A9-4076-9473-F569ECC6BE29}"/>
              </a:ext>
            </a:extLst>
          </p:cNvPr>
          <p:cNvCxnSpPr>
            <a:cxnSpLocks/>
          </p:cNvCxnSpPr>
          <p:nvPr/>
        </p:nvCxnSpPr>
        <p:spPr>
          <a:xfrm>
            <a:off x="6832669" y="5038747"/>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A7870E6-8A6F-4FAF-89F1-3D9383336C69}"/>
              </a:ext>
            </a:extLst>
          </p:cNvPr>
          <p:cNvCxnSpPr>
            <a:cxnSpLocks/>
          </p:cNvCxnSpPr>
          <p:nvPr/>
        </p:nvCxnSpPr>
        <p:spPr>
          <a:xfrm>
            <a:off x="5291988" y="5038746"/>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485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6C220DC9-9BAB-4AD8-92A4-9F9ED6188FA1}"/>
              </a:ext>
            </a:extLst>
          </p:cNvPr>
          <p:cNvSpPr/>
          <p:nvPr/>
        </p:nvSpPr>
        <p:spPr>
          <a:xfrm>
            <a:off x="3362449" y="4426048"/>
            <a:ext cx="5467101" cy="2107674"/>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A8B4F3FF-C370-409E-AFDA-AEDAFE612776}"/>
              </a:ext>
            </a:extLst>
          </p:cNvPr>
          <p:cNvPicPr>
            <a:picLocks noChangeAspect="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1000"/>
                    </a14:imgEffect>
                  </a14:imgLayer>
                </a14:imgProps>
              </a:ext>
            </a:extLst>
          </a:blip>
          <a:srcRect l="32963" r="31296" b="14815"/>
          <a:stretch/>
        </p:blipFill>
        <p:spPr>
          <a:xfrm>
            <a:off x="5508791" y="2975463"/>
            <a:ext cx="927100" cy="2209668"/>
          </a:xfrm>
          <a:prstGeom prst="rect">
            <a:avLst/>
          </a:prstGeom>
        </p:spPr>
      </p:pic>
      <p:pic>
        <p:nvPicPr>
          <p:cNvPr id="5" name="Picture 4" descr="A picture containing shape&#10;&#10;Description automatically generated">
            <a:extLst>
              <a:ext uri="{FF2B5EF4-FFF2-40B4-BE49-F238E27FC236}">
                <a16:creationId xmlns:a16="http://schemas.microsoft.com/office/drawing/2014/main" id="{42124DE8-BA3C-4A62-A7FA-345A4167846B}"/>
              </a:ext>
            </a:extLst>
          </p:cNvPr>
          <p:cNvPicPr>
            <a:picLocks noChangeAspect="1"/>
          </p:cNvPicPr>
          <p:nvPr/>
        </p:nvPicPr>
        <p:blipFill rotWithShape="1">
          <a:blip r:embed="rId5">
            <a:duotone>
              <a:schemeClr val="accent3">
                <a:shade val="45000"/>
                <a:satMod val="135000"/>
              </a:schemeClr>
              <a:prstClr val="white"/>
            </a:duotone>
          </a:blip>
          <a:srcRect l="32963" r="31296" b="14815"/>
          <a:stretch/>
        </p:blipFill>
        <p:spPr>
          <a:xfrm>
            <a:off x="4762500" y="3172368"/>
            <a:ext cx="1066800" cy="2542632"/>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E8AFA058-F185-4688-9C7D-73A1D9AA5FEF}"/>
              </a:ext>
            </a:extLst>
          </p:cNvPr>
          <p:cNvPicPr>
            <a:picLocks noChangeAspect="1"/>
          </p:cNvPicPr>
          <p:nvPr/>
        </p:nvPicPr>
        <p:blipFill rotWithShape="1">
          <a:blip r:embed="rId5">
            <a:duotone>
              <a:schemeClr val="accent3">
                <a:shade val="45000"/>
                <a:satMod val="135000"/>
              </a:schemeClr>
              <a:prstClr val="white"/>
            </a:duotone>
          </a:blip>
          <a:srcRect l="32963" r="31296" b="14815"/>
          <a:stretch/>
        </p:blipFill>
        <p:spPr>
          <a:xfrm>
            <a:off x="6235700" y="3429000"/>
            <a:ext cx="1193800" cy="2845326"/>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31C93A97-BBD4-43DA-83BD-04CC3FEEFCE8}"/>
              </a:ext>
            </a:extLst>
          </p:cNvPr>
          <p:cNvPicPr>
            <a:picLocks noChangeAspect="1"/>
          </p:cNvPicPr>
          <p:nvPr/>
        </p:nvPicPr>
        <p:blipFill rotWithShape="1">
          <a:blip r:embed="rId5">
            <a:lum bright="70000" contrast="-70000"/>
          </a:blip>
          <a:srcRect l="32963" r="31296" b="14815"/>
          <a:stretch/>
        </p:blipFill>
        <p:spPr>
          <a:xfrm>
            <a:off x="9258383" y="2692400"/>
            <a:ext cx="863434" cy="2057926"/>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85FBD1B5-85BE-4663-BBA7-01253B3D002B}"/>
              </a:ext>
            </a:extLst>
          </p:cNvPr>
          <p:cNvPicPr>
            <a:picLocks noChangeAspect="1"/>
          </p:cNvPicPr>
          <p:nvPr/>
        </p:nvPicPr>
        <p:blipFill rotWithShape="1">
          <a:blip r:embed="rId5">
            <a:lum bright="70000" contrast="-70000"/>
          </a:blip>
          <a:srcRect l="32963" r="31296" b="14815"/>
          <a:stretch/>
        </p:blipFill>
        <p:spPr>
          <a:xfrm>
            <a:off x="10407899" y="3172368"/>
            <a:ext cx="1028534" cy="2451429"/>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61C1DE37-1AA2-49A4-82CA-4D845DB7CB66}"/>
              </a:ext>
            </a:extLst>
          </p:cNvPr>
          <p:cNvPicPr>
            <a:picLocks noChangeAspect="1"/>
          </p:cNvPicPr>
          <p:nvPr/>
        </p:nvPicPr>
        <p:blipFill rotWithShape="1">
          <a:blip r:embed="rId5">
            <a:lum bright="70000" contrast="-70000"/>
          </a:blip>
          <a:srcRect l="32963" r="31296" b="14815"/>
          <a:stretch/>
        </p:blipFill>
        <p:spPr>
          <a:xfrm>
            <a:off x="1860301" y="2730171"/>
            <a:ext cx="1028534" cy="2451429"/>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BE1192A-692F-476F-ABBB-F8F4ECD0A172}"/>
              </a:ext>
            </a:extLst>
          </p:cNvPr>
          <p:cNvPicPr>
            <a:picLocks noChangeAspect="1"/>
          </p:cNvPicPr>
          <p:nvPr/>
        </p:nvPicPr>
        <p:blipFill rotWithShape="1">
          <a:blip r:embed="rId5">
            <a:lum bright="70000" contrast="-70000"/>
          </a:blip>
          <a:srcRect l="32963" r="31296" b="14815"/>
          <a:stretch/>
        </p:blipFill>
        <p:spPr>
          <a:xfrm>
            <a:off x="831767" y="3625948"/>
            <a:ext cx="1028534" cy="2451429"/>
          </a:xfrm>
          <a:prstGeom prst="rect">
            <a:avLst/>
          </a:prstGeom>
        </p:spPr>
      </p:pic>
      <p:sp>
        <p:nvSpPr>
          <p:cNvPr id="3" name="Title 1">
            <a:extLst>
              <a:ext uri="{FF2B5EF4-FFF2-40B4-BE49-F238E27FC236}">
                <a16:creationId xmlns:a16="http://schemas.microsoft.com/office/drawing/2014/main" id="{299A20DF-5778-49C3-8D3A-8E29EA4AA70E}"/>
              </a:ext>
            </a:extLst>
          </p:cNvPr>
          <p:cNvSpPr txBox="1">
            <a:spLocks/>
          </p:cNvSpPr>
          <p:nvPr/>
        </p:nvSpPr>
        <p:spPr>
          <a:xfrm>
            <a:off x="2499470" y="962237"/>
            <a:ext cx="7508131" cy="1508538"/>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4300" dirty="0">
                <a:solidFill>
                  <a:srgbClr val="49808C"/>
                </a:solidFill>
                <a:latin typeface="Gill Sans Nova" panose="020B0602020104020203" pitchFamily="34" charset="0"/>
                <a:cs typeface="Helvetica" panose="020B0604020202020204" pitchFamily="34" charset="0"/>
              </a:rPr>
              <a:t>causes internal to individuals in group</a:t>
            </a:r>
          </a:p>
          <a:p>
            <a:pPr algn="ctr">
              <a:lnSpc>
                <a:spcPct val="100000"/>
              </a:lnSpc>
            </a:pPr>
            <a:r>
              <a:rPr lang="en-US" dirty="0">
                <a:solidFill>
                  <a:schemeClr val="tx1">
                    <a:lumMod val="50000"/>
                    <a:lumOff val="50000"/>
                  </a:schemeClr>
                </a:solidFill>
                <a:latin typeface="Gill Sans Nova" panose="020B0602020104020203" pitchFamily="34" charset="0"/>
                <a:cs typeface="Helvetica" panose="020B0604020202020204" pitchFamily="34" charset="0"/>
              </a:rPr>
              <a:t>biology, personality, disposition</a:t>
            </a:r>
          </a:p>
          <a:p>
            <a:pPr algn="ct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(including biological essentialism)</a:t>
            </a:r>
          </a:p>
        </p:txBody>
      </p:sp>
      <p:sp>
        <p:nvSpPr>
          <p:cNvPr id="16" name="Oval 15">
            <a:extLst>
              <a:ext uri="{FF2B5EF4-FFF2-40B4-BE49-F238E27FC236}">
                <a16:creationId xmlns:a16="http://schemas.microsoft.com/office/drawing/2014/main" id="{105C2784-3751-44F5-B00C-C98D7CF2001C}"/>
              </a:ext>
            </a:extLst>
          </p:cNvPr>
          <p:cNvSpPr/>
          <p:nvPr/>
        </p:nvSpPr>
        <p:spPr>
          <a:xfrm flipH="1">
            <a:off x="6177341" y="6128363"/>
            <a:ext cx="2308213"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17" name="Straight Arrow Connector 16">
            <a:extLst>
              <a:ext uri="{FF2B5EF4-FFF2-40B4-BE49-F238E27FC236}">
                <a16:creationId xmlns:a16="http://schemas.microsoft.com/office/drawing/2014/main" id="{FF1BEBE0-2D9F-4801-979B-A4147386FA29}"/>
              </a:ext>
            </a:extLst>
          </p:cNvPr>
          <p:cNvCxnSpPr>
            <a:cxnSpLocks/>
          </p:cNvCxnSpPr>
          <p:nvPr/>
        </p:nvCxnSpPr>
        <p:spPr>
          <a:xfrm>
            <a:off x="7324438" y="5635950"/>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63C7785-75C4-449B-8C9F-C70FD5784471}"/>
              </a:ext>
            </a:extLst>
          </p:cNvPr>
          <p:cNvSpPr/>
          <p:nvPr/>
        </p:nvSpPr>
        <p:spPr>
          <a:xfrm flipH="1">
            <a:off x="6332580" y="4963936"/>
            <a:ext cx="1997734" cy="725379"/>
          </a:xfrm>
          <a:prstGeom prst="ellipse">
            <a:avLst/>
          </a:prstGeom>
          <a:solidFill>
            <a:srgbClr val="B5D2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Gill Sans Nova" panose="020B0602020104020203" pitchFamily="34" charset="0"/>
              </a:rPr>
              <a:t>criminal disposition</a:t>
            </a:r>
            <a:endParaRPr lang="en-US" sz="1400" dirty="0">
              <a:solidFill>
                <a:sysClr val="windowText" lastClr="000000"/>
              </a:solidFill>
              <a:latin typeface="Gill Sans Nova" panose="020B0602020104020203" pitchFamily="34" charset="0"/>
            </a:endParaRPr>
          </a:p>
        </p:txBody>
      </p:sp>
      <p:sp>
        <p:nvSpPr>
          <p:cNvPr id="19" name="Oval 18">
            <a:extLst>
              <a:ext uri="{FF2B5EF4-FFF2-40B4-BE49-F238E27FC236}">
                <a16:creationId xmlns:a16="http://schemas.microsoft.com/office/drawing/2014/main" id="{B3210546-11BE-440B-89EC-7B34058B6DA7}"/>
              </a:ext>
            </a:extLst>
          </p:cNvPr>
          <p:cNvSpPr/>
          <p:nvPr/>
        </p:nvSpPr>
        <p:spPr>
          <a:xfrm flipH="1">
            <a:off x="3745668" y="6139566"/>
            <a:ext cx="2308213"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20" name="Straight Arrow Connector 19">
            <a:extLst>
              <a:ext uri="{FF2B5EF4-FFF2-40B4-BE49-F238E27FC236}">
                <a16:creationId xmlns:a16="http://schemas.microsoft.com/office/drawing/2014/main" id="{203FC0AF-E748-46B4-A590-6FBA9A366565}"/>
              </a:ext>
            </a:extLst>
          </p:cNvPr>
          <p:cNvCxnSpPr>
            <a:cxnSpLocks/>
          </p:cNvCxnSpPr>
          <p:nvPr/>
        </p:nvCxnSpPr>
        <p:spPr>
          <a:xfrm>
            <a:off x="4892765" y="5647153"/>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A34D453-A740-4DA5-AF28-F6A1EBD898A1}"/>
              </a:ext>
            </a:extLst>
          </p:cNvPr>
          <p:cNvSpPr/>
          <p:nvPr/>
        </p:nvSpPr>
        <p:spPr>
          <a:xfrm flipH="1">
            <a:off x="3900907" y="4975139"/>
            <a:ext cx="1997734" cy="725379"/>
          </a:xfrm>
          <a:prstGeom prst="ellipse">
            <a:avLst/>
          </a:prstGeom>
          <a:solidFill>
            <a:srgbClr val="B5D2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Gill Sans Nova" panose="020B0602020104020203" pitchFamily="34" charset="0"/>
              </a:rPr>
              <a:t>biologically vulnerable</a:t>
            </a:r>
            <a:endParaRPr lang="en-US" sz="1400" dirty="0">
              <a:solidFill>
                <a:sysClr val="windowText" lastClr="000000"/>
              </a:solidFill>
              <a:latin typeface="Gill Sans Nova" panose="020B0602020104020203" pitchFamily="34" charset="0"/>
            </a:endParaRPr>
          </a:p>
        </p:txBody>
      </p:sp>
      <p:sp>
        <p:nvSpPr>
          <p:cNvPr id="2" name="Title 1">
            <a:extLst>
              <a:ext uri="{FF2B5EF4-FFF2-40B4-BE49-F238E27FC236}">
                <a16:creationId xmlns:a16="http://schemas.microsoft.com/office/drawing/2014/main" id="{1EB721AF-98D4-4E38-8914-90868B6FFCD4}"/>
              </a:ext>
            </a:extLst>
          </p:cNvPr>
          <p:cNvSpPr txBox="1">
            <a:spLocks/>
          </p:cNvSpPr>
          <p:nvPr/>
        </p:nvSpPr>
        <p:spPr>
          <a:xfrm>
            <a:off x="8186660" y="6435780"/>
            <a:ext cx="4005340" cy="35337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2400" dirty="0">
                <a:solidFill>
                  <a:schemeClr val="tx1"/>
                </a:solidFill>
                <a:latin typeface="Gill Sans Nova" panose="020B0602020104020203" pitchFamily="34" charset="0"/>
                <a:cs typeface="Helvetica" panose="020B0604020202020204" pitchFamily="34" charset="0"/>
              </a:rPr>
              <a:t>Gelman, 2003</a:t>
            </a:r>
          </a:p>
        </p:txBody>
      </p:sp>
    </p:spTree>
    <p:extLst>
      <p:ext uri="{BB962C8B-B14F-4D97-AF65-F5344CB8AC3E}">
        <p14:creationId xmlns:p14="http://schemas.microsoft.com/office/powerpoint/2010/main" val="64285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Visualization | CDC">
            <a:extLst>
              <a:ext uri="{FF2B5EF4-FFF2-40B4-BE49-F238E27FC236}">
                <a16:creationId xmlns:a16="http://schemas.microsoft.com/office/drawing/2014/main" id="{3DD8177E-BBDC-4D46-9A3E-E8A6B192A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07" y="1623120"/>
            <a:ext cx="10287000" cy="578643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6992BEC4-7954-46C8-8C00-C0630198668E}"/>
              </a:ext>
            </a:extLst>
          </p:cNvPr>
          <p:cNvSpPr/>
          <p:nvPr/>
        </p:nvSpPr>
        <p:spPr>
          <a:xfrm>
            <a:off x="8108516" y="5079193"/>
            <a:ext cx="4965700" cy="2003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2B36D2F-B317-4C74-928D-CE348C53EFCD}"/>
              </a:ext>
            </a:extLst>
          </p:cNvPr>
          <p:cNvSpPr/>
          <p:nvPr/>
        </p:nvSpPr>
        <p:spPr>
          <a:xfrm>
            <a:off x="5816600" y="2617746"/>
            <a:ext cx="4965700" cy="2003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7C59C65C-B19B-4217-841A-FED224B972C6}"/>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We observe different frequencies of a property across categories.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2" name="Rectangle: Rounded Corners 1">
            <a:extLst>
              <a:ext uri="{FF2B5EF4-FFF2-40B4-BE49-F238E27FC236}">
                <a16:creationId xmlns:a16="http://schemas.microsoft.com/office/drawing/2014/main" id="{128414ED-0F2E-4A9D-949B-F974773B1E47}"/>
              </a:ext>
            </a:extLst>
          </p:cNvPr>
          <p:cNvSpPr/>
          <p:nvPr/>
        </p:nvSpPr>
        <p:spPr>
          <a:xfrm>
            <a:off x="430598" y="2726422"/>
            <a:ext cx="5207000" cy="392430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D5D6BB1B-45A1-4EB7-B1C2-CA24B741448A}"/>
              </a:ext>
            </a:extLst>
          </p:cNvPr>
          <p:cNvGrpSpPr/>
          <p:nvPr/>
        </p:nvGrpSpPr>
        <p:grpSpPr>
          <a:xfrm>
            <a:off x="10605702" y="2724845"/>
            <a:ext cx="1457724" cy="1447799"/>
            <a:chOff x="10605702" y="2724845"/>
            <a:chExt cx="1457724" cy="1447799"/>
          </a:xfrm>
        </p:grpSpPr>
        <p:sp>
          <p:nvSpPr>
            <p:cNvPr id="36" name="Oval 35">
              <a:extLst>
                <a:ext uri="{FF2B5EF4-FFF2-40B4-BE49-F238E27FC236}">
                  <a16:creationId xmlns:a16="http://schemas.microsoft.com/office/drawing/2014/main" id="{C434864A-1C29-49DA-9EB6-917BD8625FAA}"/>
                </a:ext>
              </a:extLst>
            </p:cNvPr>
            <p:cNvSpPr/>
            <p:nvPr/>
          </p:nvSpPr>
          <p:spPr>
            <a:xfrm flipH="1">
              <a:off x="10605702" y="3439374"/>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F0C076E2-9E32-4E3C-BBEB-67639574FA98}"/>
                </a:ext>
              </a:extLst>
            </p:cNvPr>
            <p:cNvGrpSpPr/>
            <p:nvPr/>
          </p:nvGrpSpPr>
          <p:grpSpPr>
            <a:xfrm flipH="1">
              <a:off x="10756624" y="2724845"/>
              <a:ext cx="1059520" cy="1300122"/>
              <a:chOff x="9347996" y="3061105"/>
              <a:chExt cx="2088437" cy="2562692"/>
            </a:xfrm>
          </p:grpSpPr>
          <p:pic>
            <p:nvPicPr>
              <p:cNvPr id="22" name="Picture 21" descr="A picture containing shape&#10;&#10;Description automatically generated">
                <a:extLst>
                  <a:ext uri="{FF2B5EF4-FFF2-40B4-BE49-F238E27FC236}">
                    <a16:creationId xmlns:a16="http://schemas.microsoft.com/office/drawing/2014/main" id="{9C50E564-8E0D-4679-822A-833F11DC8AF2}"/>
                  </a:ext>
                </a:extLst>
              </p:cNvPr>
              <p:cNvPicPr>
                <a:picLocks noChangeAspect="1"/>
              </p:cNvPicPr>
              <p:nvPr/>
            </p:nvPicPr>
            <p:blipFill rotWithShape="1">
              <a:blip r:embed="rId4">
                <a:lum bright="70000" contrast="-70000"/>
              </a:blip>
              <a:srcRect l="32963" r="31296" b="14815"/>
              <a:stretch/>
            </p:blipFill>
            <p:spPr>
              <a:xfrm>
                <a:off x="9347996" y="3061105"/>
                <a:ext cx="1028532" cy="2451428"/>
              </a:xfrm>
              <a:prstGeom prst="rect">
                <a:avLst/>
              </a:prstGeom>
            </p:spPr>
          </p:pic>
          <p:pic>
            <p:nvPicPr>
              <p:cNvPr id="23" name="Picture 22" descr="A picture containing shape&#10;&#10;Description automatically generated">
                <a:extLst>
                  <a:ext uri="{FF2B5EF4-FFF2-40B4-BE49-F238E27FC236}">
                    <a16:creationId xmlns:a16="http://schemas.microsoft.com/office/drawing/2014/main" id="{FC533DB0-2828-43FE-9795-7021E56B7893}"/>
                  </a:ext>
                </a:extLst>
              </p:cNvPr>
              <p:cNvPicPr>
                <a:picLocks noChangeAspect="1"/>
              </p:cNvPicPr>
              <p:nvPr/>
            </p:nvPicPr>
            <p:blipFill rotWithShape="1">
              <a:blip r:embed="rId4">
                <a:lum bright="70000" contrast="-70000"/>
              </a:blip>
              <a:srcRect l="32963" r="31296" b="14815"/>
              <a:stretch/>
            </p:blipFill>
            <p:spPr>
              <a:xfrm>
                <a:off x="10407899" y="3172368"/>
                <a:ext cx="1028534" cy="2451429"/>
              </a:xfrm>
              <a:prstGeom prst="rect">
                <a:avLst/>
              </a:prstGeom>
            </p:spPr>
          </p:pic>
        </p:grpSp>
      </p:grpSp>
      <p:grpSp>
        <p:nvGrpSpPr>
          <p:cNvPr id="32" name="Group 31">
            <a:extLst>
              <a:ext uri="{FF2B5EF4-FFF2-40B4-BE49-F238E27FC236}">
                <a16:creationId xmlns:a16="http://schemas.microsoft.com/office/drawing/2014/main" id="{B4594C2F-8B3E-40D5-ABB5-E3FA93C8862E}"/>
              </a:ext>
            </a:extLst>
          </p:cNvPr>
          <p:cNvGrpSpPr/>
          <p:nvPr/>
        </p:nvGrpSpPr>
        <p:grpSpPr>
          <a:xfrm>
            <a:off x="7742001" y="2674571"/>
            <a:ext cx="2773607" cy="1805200"/>
            <a:chOff x="7742001" y="2674571"/>
            <a:chExt cx="2773607" cy="1805200"/>
          </a:xfrm>
        </p:grpSpPr>
        <p:sp>
          <p:nvSpPr>
            <p:cNvPr id="28" name="Oval 27">
              <a:extLst>
                <a:ext uri="{FF2B5EF4-FFF2-40B4-BE49-F238E27FC236}">
                  <a16:creationId xmlns:a16="http://schemas.microsoft.com/office/drawing/2014/main" id="{A9AFD6CB-C4C6-44DC-AC79-BF0415743044}"/>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picture containing shape&#10;&#10;Description automatically generated">
              <a:extLst>
                <a:ext uri="{FF2B5EF4-FFF2-40B4-BE49-F238E27FC236}">
                  <a16:creationId xmlns:a16="http://schemas.microsoft.com/office/drawing/2014/main" id="{4AECEE70-A4D3-42E2-8D01-02A1B17B460C}"/>
                </a:ext>
              </a:extLst>
            </p:cNvPr>
            <p:cNvPicPr>
              <a:picLocks noChangeAspect="1"/>
            </p:cNvPicPr>
            <p:nvPr/>
          </p:nvPicPr>
          <p:blipFill rotWithShape="1">
            <a:blip r:embed="rId4"/>
            <a:srcRect l="32963" r="31296" b="14815"/>
            <a:stretch/>
          </p:blipFill>
          <p:spPr>
            <a:xfrm flipH="1">
              <a:off x="9264108" y="2774466"/>
              <a:ext cx="541216" cy="1289945"/>
            </a:xfrm>
            <a:prstGeom prst="rect">
              <a:avLst/>
            </a:prstGeom>
          </p:spPr>
        </p:pic>
        <p:pic>
          <p:nvPicPr>
            <p:cNvPr id="30" name="Picture 29" descr="A picture containing shape&#10;&#10;Description automatically generated">
              <a:extLst>
                <a:ext uri="{FF2B5EF4-FFF2-40B4-BE49-F238E27FC236}">
                  <a16:creationId xmlns:a16="http://schemas.microsoft.com/office/drawing/2014/main" id="{7603CE9E-5142-43AA-9C5A-CDE7A0D29568}"/>
                </a:ext>
              </a:extLst>
            </p:cNvPr>
            <p:cNvPicPr>
              <a:picLocks noChangeAspect="1"/>
            </p:cNvPicPr>
            <p:nvPr/>
          </p:nvPicPr>
          <p:blipFill rotWithShape="1">
            <a:blip r:embed="rId4"/>
            <a:srcRect l="32963" r="31296" b="14815"/>
            <a:stretch/>
          </p:blipFill>
          <p:spPr>
            <a:xfrm flipH="1">
              <a:off x="8452284" y="2904662"/>
              <a:ext cx="605647" cy="1443510"/>
            </a:xfrm>
            <a:prstGeom prst="rect">
              <a:avLst/>
            </a:prstGeom>
          </p:spPr>
        </p:pic>
        <p:pic>
          <p:nvPicPr>
            <p:cNvPr id="31" name="Picture 30" descr="A picture containing shape&#10;&#10;Description automatically generated">
              <a:extLst>
                <a:ext uri="{FF2B5EF4-FFF2-40B4-BE49-F238E27FC236}">
                  <a16:creationId xmlns:a16="http://schemas.microsoft.com/office/drawing/2014/main" id="{A9579906-33A6-454D-8091-24D4E6E127B1}"/>
                </a:ext>
              </a:extLst>
            </p:cNvPr>
            <p:cNvPicPr>
              <a:picLocks noChangeAspect="1"/>
            </p:cNvPicPr>
            <p:nvPr/>
          </p:nvPicPr>
          <p:blipFill rotWithShape="1">
            <a:blip r:embed="rId4"/>
            <a:srcRect l="32963" r="31296" b="14815"/>
            <a:stretch/>
          </p:blipFill>
          <p:spPr>
            <a:xfrm flipH="1">
              <a:off x="8956368" y="2674571"/>
              <a:ext cx="470343" cy="1121024"/>
            </a:xfrm>
            <a:prstGeom prst="rect">
              <a:avLst/>
            </a:prstGeom>
          </p:spPr>
        </p:pic>
      </p:grpSp>
      <p:sp>
        <p:nvSpPr>
          <p:cNvPr id="33" name="Rectangle 32">
            <a:extLst>
              <a:ext uri="{FF2B5EF4-FFF2-40B4-BE49-F238E27FC236}">
                <a16:creationId xmlns:a16="http://schemas.microsoft.com/office/drawing/2014/main" id="{1C84B103-DE39-412C-9CEF-52C37157BB62}"/>
              </a:ext>
            </a:extLst>
          </p:cNvPr>
          <p:cNvSpPr/>
          <p:nvPr/>
        </p:nvSpPr>
        <p:spPr>
          <a:xfrm>
            <a:off x="8271149" y="4905730"/>
            <a:ext cx="2511151" cy="921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1C18904-FA39-4C66-A8AE-32A1D32C084C}"/>
              </a:ext>
            </a:extLst>
          </p:cNvPr>
          <p:cNvSpPr/>
          <p:nvPr/>
        </p:nvSpPr>
        <p:spPr>
          <a:xfrm flipH="1">
            <a:off x="8170607" y="4785666"/>
            <a:ext cx="1916393" cy="86005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35" name="Straight Arrow Connector 34">
            <a:extLst>
              <a:ext uri="{FF2B5EF4-FFF2-40B4-BE49-F238E27FC236}">
                <a16:creationId xmlns:a16="http://schemas.microsoft.com/office/drawing/2014/main" id="{41F8BB22-CD91-4DD3-AB29-D71F0461E747}"/>
              </a:ext>
            </a:extLst>
          </p:cNvPr>
          <p:cNvCxnSpPr>
            <a:cxnSpLocks/>
            <a:stCxn id="28" idx="4"/>
            <a:endCxn id="34" idx="0"/>
          </p:cNvCxnSpPr>
          <p:nvPr/>
        </p:nvCxnSpPr>
        <p:spPr>
          <a:xfrm flipH="1">
            <a:off x="9128803" y="4479771"/>
            <a:ext cx="1" cy="305895"/>
          </a:xfrm>
          <a:prstGeom prst="straightConnector1">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E93C0A0-651E-4642-8664-8EE59FDBBC3D}"/>
              </a:ext>
            </a:extLst>
          </p:cNvPr>
          <p:cNvGrpSpPr/>
          <p:nvPr/>
        </p:nvGrpSpPr>
        <p:grpSpPr>
          <a:xfrm>
            <a:off x="6201313" y="2718329"/>
            <a:ext cx="1457724" cy="1532774"/>
            <a:chOff x="6201313" y="2718329"/>
            <a:chExt cx="1457724" cy="1532774"/>
          </a:xfrm>
        </p:grpSpPr>
        <p:sp>
          <p:nvSpPr>
            <p:cNvPr id="38" name="Oval 37">
              <a:extLst>
                <a:ext uri="{FF2B5EF4-FFF2-40B4-BE49-F238E27FC236}">
                  <a16:creationId xmlns:a16="http://schemas.microsoft.com/office/drawing/2014/main" id="{DBE5D23A-F43D-440D-9565-AC3B1D2E4FE4}"/>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4A08095E-2BD0-4E0A-8B4C-D28A06D56552}"/>
                </a:ext>
              </a:extLst>
            </p:cNvPr>
            <p:cNvGrpSpPr/>
            <p:nvPr/>
          </p:nvGrpSpPr>
          <p:grpSpPr>
            <a:xfrm flipH="1">
              <a:off x="6505148" y="2718329"/>
              <a:ext cx="988882" cy="1332509"/>
              <a:chOff x="1003384" y="3002960"/>
              <a:chExt cx="1949201" cy="2626529"/>
            </a:xfrm>
          </p:grpSpPr>
          <p:pic>
            <p:nvPicPr>
              <p:cNvPr id="25" name="Picture 24" descr="A picture containing shape&#10;&#10;Description automatically generated">
                <a:extLst>
                  <a:ext uri="{FF2B5EF4-FFF2-40B4-BE49-F238E27FC236}">
                    <a16:creationId xmlns:a16="http://schemas.microsoft.com/office/drawing/2014/main" id="{B721D797-1AA6-43BC-ABD7-6F06000EDD61}"/>
                  </a:ext>
                </a:extLst>
              </p:cNvPr>
              <p:cNvPicPr>
                <a:picLocks noChangeAspect="1"/>
              </p:cNvPicPr>
              <p:nvPr/>
            </p:nvPicPr>
            <p:blipFill rotWithShape="1">
              <a:blip r:embed="rId4">
                <a:lum bright="70000" contrast="-70000"/>
              </a:blip>
              <a:srcRect l="32963" r="31296" b="14815"/>
              <a:stretch/>
            </p:blipFill>
            <p:spPr>
              <a:xfrm>
                <a:off x="1924051" y="3002960"/>
                <a:ext cx="1028534" cy="245142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EEB35B78-B033-4F09-B1A9-ACA5F294101F}"/>
                  </a:ext>
                </a:extLst>
              </p:cNvPr>
              <p:cNvPicPr>
                <a:picLocks noChangeAspect="1"/>
              </p:cNvPicPr>
              <p:nvPr/>
            </p:nvPicPr>
            <p:blipFill rotWithShape="1">
              <a:blip r:embed="rId4">
                <a:lum bright="70000" contrast="-70000"/>
              </a:blip>
              <a:srcRect l="32963" r="31296" b="14815"/>
              <a:stretch/>
            </p:blipFill>
            <p:spPr>
              <a:xfrm>
                <a:off x="1003384" y="3178060"/>
                <a:ext cx="1028534" cy="2451429"/>
              </a:xfrm>
              <a:prstGeom prst="rect">
                <a:avLst/>
              </a:prstGeom>
            </p:spPr>
          </p:pic>
        </p:grpSp>
      </p:grpSp>
      <p:pic>
        <p:nvPicPr>
          <p:cNvPr id="43" name="Picture 2" descr="Data Visualization | CDC">
            <a:extLst>
              <a:ext uri="{FF2B5EF4-FFF2-40B4-BE49-F238E27FC236}">
                <a16:creationId xmlns:a16="http://schemas.microsoft.com/office/drawing/2014/main" id="{9B2CAAD6-DCAA-4720-AB8B-AA5AC8F9EA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359" t="71592" b="19874"/>
          <a:stretch/>
        </p:blipFill>
        <p:spPr bwMode="auto">
          <a:xfrm>
            <a:off x="9965756" y="6284547"/>
            <a:ext cx="2226244" cy="49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59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2F1BE02-96B3-473D-9FA4-C417FC8F6A03}"/>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hape&#10;&#10;Description automatically generated">
            <a:extLst>
              <a:ext uri="{FF2B5EF4-FFF2-40B4-BE49-F238E27FC236}">
                <a16:creationId xmlns:a16="http://schemas.microsoft.com/office/drawing/2014/main" id="{42124DE8-BA3C-4A62-A7FA-345A4167846B}"/>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E8AFA058-F185-4688-9C7D-73A1D9AA5FEF}"/>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31C93A97-BBD4-43DA-83BD-04CC3FEEFCE8}"/>
              </a:ext>
            </a:extLst>
          </p:cNvPr>
          <p:cNvPicPr>
            <a:picLocks noChangeAspect="1"/>
          </p:cNvPicPr>
          <p:nvPr/>
        </p:nvPicPr>
        <p:blipFill rotWithShape="1">
          <a:blip r:embed="rId3">
            <a:lum bright="70000" contrast="-70000"/>
          </a:blip>
          <a:srcRect l="32963" r="31296" b="14815"/>
          <a:stretch/>
        </p:blipFill>
        <p:spPr>
          <a:xfrm>
            <a:off x="9258383" y="2692400"/>
            <a:ext cx="863434" cy="2057926"/>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85FBD1B5-85BE-4663-BBA7-01253B3D002B}"/>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61C1DE37-1AA2-49A4-82CA-4D845DB7CB66}"/>
              </a:ext>
            </a:extLst>
          </p:cNvPr>
          <p:cNvPicPr>
            <a:picLocks noChangeAspect="1"/>
          </p:cNvPicPr>
          <p:nvPr/>
        </p:nvPicPr>
        <p:blipFill rotWithShape="1">
          <a:blip r:embed="rId3">
            <a:lum bright="70000" contrast="-70000"/>
          </a:blip>
          <a:srcRect l="32963" r="31296" b="14815"/>
          <a:stretch/>
        </p:blipFill>
        <p:spPr>
          <a:xfrm>
            <a:off x="1860301" y="2730171"/>
            <a:ext cx="1028534" cy="2451429"/>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BE1192A-692F-476F-ABBB-F8F4ECD0A172}"/>
              </a:ext>
            </a:extLst>
          </p:cNvPr>
          <p:cNvPicPr>
            <a:picLocks noChangeAspect="1"/>
          </p:cNvPicPr>
          <p:nvPr/>
        </p:nvPicPr>
        <p:blipFill rotWithShape="1">
          <a:blip r:embed="rId3">
            <a:lum bright="70000" contrast="-70000"/>
          </a:blip>
          <a:srcRect l="32963" r="31296" b="14815"/>
          <a:stretch/>
        </p:blipFill>
        <p:spPr>
          <a:xfrm>
            <a:off x="831767" y="3625948"/>
            <a:ext cx="1028534" cy="2451429"/>
          </a:xfrm>
          <a:prstGeom prst="rect">
            <a:avLst/>
          </a:prstGeom>
        </p:spPr>
      </p:pic>
      <p:sp>
        <p:nvSpPr>
          <p:cNvPr id="3" name="Title 1">
            <a:extLst>
              <a:ext uri="{FF2B5EF4-FFF2-40B4-BE49-F238E27FC236}">
                <a16:creationId xmlns:a16="http://schemas.microsoft.com/office/drawing/2014/main" id="{A93977CE-CCE9-419C-8C63-2B35D5C1072A}"/>
              </a:ext>
            </a:extLst>
          </p:cNvPr>
          <p:cNvSpPr txBox="1">
            <a:spLocks/>
          </p:cNvSpPr>
          <p:nvPr/>
        </p:nvSpPr>
        <p:spPr>
          <a:xfrm>
            <a:off x="2868717" y="692643"/>
            <a:ext cx="6389666" cy="210951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4800" dirty="0">
                <a:solidFill>
                  <a:srgbClr val="C09200"/>
                </a:solidFill>
                <a:latin typeface="Gill Sans Nova" panose="020B0602020104020203" pitchFamily="34" charset="0"/>
                <a:cs typeface="Helvetica" panose="020B0604020202020204" pitchFamily="34" charset="0"/>
              </a:rPr>
              <a:t>causes external to an individual but internal to the group</a:t>
            </a:r>
          </a:p>
          <a:p>
            <a:pPr algn="ctr">
              <a:lnSpc>
                <a:spcPct val="100000"/>
              </a:lnSpc>
            </a:pPr>
            <a:r>
              <a:rPr lang="en-US" sz="4500" dirty="0">
                <a:solidFill>
                  <a:schemeClr val="tx1">
                    <a:lumMod val="50000"/>
                    <a:lumOff val="50000"/>
                  </a:schemeClr>
                </a:solidFill>
                <a:latin typeface="Gill Sans Nova" panose="020B0602020104020203" pitchFamily="34" charset="0"/>
                <a:cs typeface="Helvetica" panose="020B0604020202020204" pitchFamily="34" charset="0"/>
              </a:rPr>
              <a:t>culture, shared values/beliefs</a:t>
            </a:r>
          </a:p>
        </p:txBody>
      </p:sp>
      <p:pic>
        <p:nvPicPr>
          <p:cNvPr id="4" name="Picture 3" descr="A picture containing shape&#10;&#10;Description automatically generated">
            <a:extLst>
              <a:ext uri="{FF2B5EF4-FFF2-40B4-BE49-F238E27FC236}">
                <a16:creationId xmlns:a16="http://schemas.microsoft.com/office/drawing/2014/main" id="{C0F18C2D-3116-4D0B-83B4-6E4EFC54EF95}"/>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sp>
        <p:nvSpPr>
          <p:cNvPr id="14" name="Oval 13">
            <a:extLst>
              <a:ext uri="{FF2B5EF4-FFF2-40B4-BE49-F238E27FC236}">
                <a16:creationId xmlns:a16="http://schemas.microsoft.com/office/drawing/2014/main" id="{7B3BC2B9-18B3-4CB6-B8E0-BCE048199752}"/>
              </a:ext>
            </a:extLst>
          </p:cNvPr>
          <p:cNvSpPr/>
          <p:nvPr/>
        </p:nvSpPr>
        <p:spPr>
          <a:xfrm flipH="1">
            <a:off x="7089010" y="6077377"/>
            <a:ext cx="2308213"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15" name="Straight Arrow Connector 14">
            <a:extLst>
              <a:ext uri="{FF2B5EF4-FFF2-40B4-BE49-F238E27FC236}">
                <a16:creationId xmlns:a16="http://schemas.microsoft.com/office/drawing/2014/main" id="{89D06974-94DD-4C18-BEFA-B34ED0655010}"/>
              </a:ext>
            </a:extLst>
          </p:cNvPr>
          <p:cNvCxnSpPr>
            <a:cxnSpLocks/>
          </p:cNvCxnSpPr>
          <p:nvPr/>
        </p:nvCxnSpPr>
        <p:spPr>
          <a:xfrm>
            <a:off x="8236107" y="5584964"/>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D7A8453-F87D-4842-9C12-71A4EAA71003}"/>
              </a:ext>
            </a:extLst>
          </p:cNvPr>
          <p:cNvSpPr/>
          <p:nvPr/>
        </p:nvSpPr>
        <p:spPr>
          <a:xfrm flipH="1">
            <a:off x="7244249" y="4912950"/>
            <a:ext cx="1997734" cy="725379"/>
          </a:xfrm>
          <a:prstGeom prst="ellipse">
            <a:avLst/>
          </a:prstGeom>
          <a:solidFill>
            <a:srgbClr val="FFEED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Gill Sans Nova" panose="020B0602020104020203" pitchFamily="34" charset="0"/>
              </a:rPr>
              <a:t>culture of violence</a:t>
            </a:r>
            <a:endParaRPr lang="en-US" sz="1400"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89993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6EABA91-E7D2-47C0-9108-24279BDA6663}"/>
              </a:ext>
            </a:extLst>
          </p:cNvPr>
          <p:cNvPicPr>
            <a:picLocks noChangeAspect="1"/>
          </p:cNvPicPr>
          <p:nvPr/>
        </p:nvPicPr>
        <p:blipFill rotWithShape="1">
          <a:blip r:embed="rId3"/>
          <a:srcRect t="6548" b="14610"/>
          <a:stretch/>
        </p:blipFill>
        <p:spPr>
          <a:xfrm flipH="1">
            <a:off x="9107717" y="-48184"/>
            <a:ext cx="2029697" cy="1600258"/>
          </a:xfrm>
          <a:prstGeom prst="rect">
            <a:avLst/>
          </a:prstGeom>
        </p:spPr>
      </p:pic>
      <p:sp>
        <p:nvSpPr>
          <p:cNvPr id="24" name="Freeform: Shape 23">
            <a:extLst>
              <a:ext uri="{FF2B5EF4-FFF2-40B4-BE49-F238E27FC236}">
                <a16:creationId xmlns:a16="http://schemas.microsoft.com/office/drawing/2014/main" id="{E6D14B4A-56CA-4115-94DA-42A6C351BBB0}"/>
              </a:ext>
            </a:extLst>
          </p:cNvPr>
          <p:cNvSpPr/>
          <p:nvPr/>
        </p:nvSpPr>
        <p:spPr>
          <a:xfrm>
            <a:off x="4787900" y="929672"/>
            <a:ext cx="5283200" cy="4470400"/>
          </a:xfrm>
          <a:custGeom>
            <a:avLst/>
            <a:gdLst>
              <a:gd name="connsiteX0" fmla="*/ 4953000 w 5283200"/>
              <a:gd name="connsiteY0" fmla="*/ 0 h 4470400"/>
              <a:gd name="connsiteX1" fmla="*/ 0 w 5283200"/>
              <a:gd name="connsiteY1" fmla="*/ 3911600 h 4470400"/>
              <a:gd name="connsiteX2" fmla="*/ 12700 w 5283200"/>
              <a:gd name="connsiteY2" fmla="*/ 4152900 h 4470400"/>
              <a:gd name="connsiteX3" fmla="*/ 25400 w 5283200"/>
              <a:gd name="connsiteY3" fmla="*/ 4191000 h 4470400"/>
              <a:gd name="connsiteX4" fmla="*/ 63500 w 5283200"/>
              <a:gd name="connsiteY4" fmla="*/ 4229100 h 4470400"/>
              <a:gd name="connsiteX5" fmla="*/ 127000 w 5283200"/>
              <a:gd name="connsiteY5" fmla="*/ 4292600 h 4470400"/>
              <a:gd name="connsiteX6" fmla="*/ 165100 w 5283200"/>
              <a:gd name="connsiteY6" fmla="*/ 4305300 h 4470400"/>
              <a:gd name="connsiteX7" fmla="*/ 215900 w 5283200"/>
              <a:gd name="connsiteY7" fmla="*/ 4330700 h 4470400"/>
              <a:gd name="connsiteX8" fmla="*/ 254000 w 5283200"/>
              <a:gd name="connsiteY8" fmla="*/ 4343400 h 4470400"/>
              <a:gd name="connsiteX9" fmla="*/ 355600 w 5283200"/>
              <a:gd name="connsiteY9" fmla="*/ 4381500 h 4470400"/>
              <a:gd name="connsiteX10" fmla="*/ 673100 w 5283200"/>
              <a:gd name="connsiteY10" fmla="*/ 4394200 h 4470400"/>
              <a:gd name="connsiteX11" fmla="*/ 901700 w 5283200"/>
              <a:gd name="connsiteY11" fmla="*/ 4419600 h 4470400"/>
              <a:gd name="connsiteX12" fmla="*/ 990600 w 5283200"/>
              <a:gd name="connsiteY12" fmla="*/ 4445000 h 4470400"/>
              <a:gd name="connsiteX13" fmla="*/ 1066800 w 5283200"/>
              <a:gd name="connsiteY13" fmla="*/ 4470400 h 4470400"/>
              <a:gd name="connsiteX14" fmla="*/ 1689100 w 5283200"/>
              <a:gd name="connsiteY14" fmla="*/ 4457700 h 4470400"/>
              <a:gd name="connsiteX15" fmla="*/ 1727200 w 5283200"/>
              <a:gd name="connsiteY15" fmla="*/ 4445000 h 4470400"/>
              <a:gd name="connsiteX16" fmla="*/ 1778000 w 5283200"/>
              <a:gd name="connsiteY16" fmla="*/ 4432300 h 4470400"/>
              <a:gd name="connsiteX17" fmla="*/ 1816100 w 5283200"/>
              <a:gd name="connsiteY17" fmla="*/ 4406900 h 4470400"/>
              <a:gd name="connsiteX18" fmla="*/ 1955800 w 5283200"/>
              <a:gd name="connsiteY18" fmla="*/ 4381500 h 4470400"/>
              <a:gd name="connsiteX19" fmla="*/ 2070100 w 5283200"/>
              <a:gd name="connsiteY19" fmla="*/ 4318000 h 4470400"/>
              <a:gd name="connsiteX20" fmla="*/ 2108200 w 5283200"/>
              <a:gd name="connsiteY20" fmla="*/ 4305300 h 4470400"/>
              <a:gd name="connsiteX21" fmla="*/ 2146300 w 5283200"/>
              <a:gd name="connsiteY21" fmla="*/ 4267200 h 4470400"/>
              <a:gd name="connsiteX22" fmla="*/ 2171700 w 5283200"/>
              <a:gd name="connsiteY22" fmla="*/ 4216400 h 4470400"/>
              <a:gd name="connsiteX23" fmla="*/ 2235200 w 5283200"/>
              <a:gd name="connsiteY23" fmla="*/ 4216400 h 4470400"/>
              <a:gd name="connsiteX24" fmla="*/ 5283200 w 5283200"/>
              <a:gd name="connsiteY24" fmla="*/ 292100 h 4470400"/>
              <a:gd name="connsiteX25" fmla="*/ 4953000 w 5283200"/>
              <a:gd name="connsiteY25" fmla="*/ 0 h 447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83200" h="4470400">
                <a:moveTo>
                  <a:pt x="4953000" y="0"/>
                </a:moveTo>
                <a:lnTo>
                  <a:pt x="0" y="3911600"/>
                </a:lnTo>
                <a:cubicBezTo>
                  <a:pt x="4233" y="3992033"/>
                  <a:pt x="5408" y="4072686"/>
                  <a:pt x="12700" y="4152900"/>
                </a:cubicBezTo>
                <a:cubicBezTo>
                  <a:pt x="13912" y="4166232"/>
                  <a:pt x="17974" y="4179861"/>
                  <a:pt x="25400" y="4191000"/>
                </a:cubicBezTo>
                <a:cubicBezTo>
                  <a:pt x="35363" y="4205944"/>
                  <a:pt x="52002" y="4215302"/>
                  <a:pt x="63500" y="4229100"/>
                </a:cubicBezTo>
                <a:cubicBezTo>
                  <a:pt x="99786" y="4272643"/>
                  <a:pt x="73781" y="4265990"/>
                  <a:pt x="127000" y="4292600"/>
                </a:cubicBezTo>
                <a:cubicBezTo>
                  <a:pt x="138974" y="4298587"/>
                  <a:pt x="152795" y="4300027"/>
                  <a:pt x="165100" y="4305300"/>
                </a:cubicBezTo>
                <a:cubicBezTo>
                  <a:pt x="182501" y="4312758"/>
                  <a:pt x="198499" y="4323242"/>
                  <a:pt x="215900" y="4330700"/>
                </a:cubicBezTo>
                <a:cubicBezTo>
                  <a:pt x="228205" y="4335973"/>
                  <a:pt x="242026" y="4337413"/>
                  <a:pt x="254000" y="4343400"/>
                </a:cubicBezTo>
                <a:cubicBezTo>
                  <a:pt x="314550" y="4373675"/>
                  <a:pt x="270784" y="4375846"/>
                  <a:pt x="355600" y="4381500"/>
                </a:cubicBezTo>
                <a:cubicBezTo>
                  <a:pt x="461283" y="4388546"/>
                  <a:pt x="567267" y="4389967"/>
                  <a:pt x="673100" y="4394200"/>
                </a:cubicBezTo>
                <a:cubicBezTo>
                  <a:pt x="749300" y="4402667"/>
                  <a:pt x="828965" y="4395355"/>
                  <a:pt x="901700" y="4419600"/>
                </a:cubicBezTo>
                <a:cubicBezTo>
                  <a:pt x="1029743" y="4462281"/>
                  <a:pt x="831132" y="4397160"/>
                  <a:pt x="990600" y="4445000"/>
                </a:cubicBezTo>
                <a:cubicBezTo>
                  <a:pt x="1016245" y="4452693"/>
                  <a:pt x="1041400" y="4461933"/>
                  <a:pt x="1066800" y="4470400"/>
                </a:cubicBezTo>
                <a:lnTo>
                  <a:pt x="1689100" y="4457700"/>
                </a:lnTo>
                <a:cubicBezTo>
                  <a:pt x="1702477" y="4457185"/>
                  <a:pt x="1714328" y="4448678"/>
                  <a:pt x="1727200" y="4445000"/>
                </a:cubicBezTo>
                <a:cubicBezTo>
                  <a:pt x="1743983" y="4440205"/>
                  <a:pt x="1761067" y="4436533"/>
                  <a:pt x="1778000" y="4432300"/>
                </a:cubicBezTo>
                <a:cubicBezTo>
                  <a:pt x="1790700" y="4423833"/>
                  <a:pt x="1802448" y="4413726"/>
                  <a:pt x="1816100" y="4406900"/>
                </a:cubicBezTo>
                <a:cubicBezTo>
                  <a:pt x="1855255" y="4387323"/>
                  <a:pt x="1920777" y="4385878"/>
                  <a:pt x="1955800" y="4381500"/>
                </a:cubicBezTo>
                <a:cubicBezTo>
                  <a:pt x="2012832" y="4324468"/>
                  <a:pt x="1976861" y="4349080"/>
                  <a:pt x="2070100" y="4318000"/>
                </a:cubicBezTo>
                <a:lnTo>
                  <a:pt x="2108200" y="4305300"/>
                </a:lnTo>
                <a:cubicBezTo>
                  <a:pt x="2120900" y="4292600"/>
                  <a:pt x="2135861" y="4281815"/>
                  <a:pt x="2146300" y="4267200"/>
                </a:cubicBezTo>
                <a:cubicBezTo>
                  <a:pt x="2157304" y="4251794"/>
                  <a:pt x="2155262" y="4225793"/>
                  <a:pt x="2171700" y="4216400"/>
                </a:cubicBezTo>
                <a:cubicBezTo>
                  <a:pt x="2190078" y="4205898"/>
                  <a:pt x="2214033" y="4216400"/>
                  <a:pt x="2235200" y="4216400"/>
                </a:cubicBezTo>
                <a:lnTo>
                  <a:pt x="5283200" y="292100"/>
                </a:lnTo>
                <a:lnTo>
                  <a:pt x="4953000" y="0"/>
                </a:lnTo>
                <a:close/>
              </a:path>
            </a:pathLst>
          </a:custGeom>
          <a:gradFill flip="none" rotWithShape="1">
            <a:gsLst>
              <a:gs pos="100000">
                <a:srgbClr val="FFFFC5">
                  <a:alpha val="20000"/>
                </a:srgbClr>
              </a:gs>
              <a:gs pos="29000">
                <a:srgbClr val="FFFFC5">
                  <a:alpha val="90000"/>
                </a:srgbClr>
              </a:gs>
            </a:gsLst>
            <a:lin ang="5400000" scaled="1"/>
            <a:tileRect/>
          </a:gradFill>
          <a:ln>
            <a:solidFill>
              <a:srgbClr val="FFFFC5">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hape&#10;&#10;Description automatically generated">
            <a:extLst>
              <a:ext uri="{FF2B5EF4-FFF2-40B4-BE49-F238E27FC236}">
                <a16:creationId xmlns:a16="http://schemas.microsoft.com/office/drawing/2014/main" id="{47FE7155-A769-48BE-B2A2-788BCB350117}"/>
              </a:ext>
            </a:extLst>
          </p:cNvPr>
          <p:cNvPicPr>
            <a:picLocks noChangeAspect="1"/>
          </p:cNvPicPr>
          <p:nvPr/>
        </p:nvPicPr>
        <p:blipFill rotWithShape="1">
          <a:blip r:embed="rId4"/>
          <a:srcRect l="32963" r="31296" b="14815"/>
          <a:stretch/>
        </p:blipFill>
        <p:spPr>
          <a:xfrm>
            <a:off x="5508791" y="2975463"/>
            <a:ext cx="927100" cy="2209668"/>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31C93A97-BBD4-43DA-83BD-04CC3FEEFCE8}"/>
              </a:ext>
            </a:extLst>
          </p:cNvPr>
          <p:cNvPicPr>
            <a:picLocks noChangeAspect="1"/>
          </p:cNvPicPr>
          <p:nvPr/>
        </p:nvPicPr>
        <p:blipFill rotWithShape="1">
          <a:blip r:embed="rId4">
            <a:lum bright="70000" contrast="-70000"/>
          </a:blip>
          <a:srcRect l="32963" r="31296" b="14815"/>
          <a:stretch/>
        </p:blipFill>
        <p:spPr>
          <a:xfrm>
            <a:off x="9258383" y="2692400"/>
            <a:ext cx="863434" cy="2057926"/>
          </a:xfrm>
          <a:prstGeom prst="rect">
            <a:avLst/>
          </a:prstGeom>
        </p:spPr>
      </p:pic>
      <p:pic>
        <p:nvPicPr>
          <p:cNvPr id="5" name="Picture 4" descr="A picture containing shape&#10;&#10;Description automatically generated">
            <a:extLst>
              <a:ext uri="{FF2B5EF4-FFF2-40B4-BE49-F238E27FC236}">
                <a16:creationId xmlns:a16="http://schemas.microsoft.com/office/drawing/2014/main" id="{42124DE8-BA3C-4A62-A7FA-345A4167846B}"/>
              </a:ext>
            </a:extLst>
          </p:cNvPr>
          <p:cNvPicPr>
            <a:picLocks noChangeAspect="1"/>
          </p:cNvPicPr>
          <p:nvPr/>
        </p:nvPicPr>
        <p:blipFill rotWithShape="1">
          <a:blip r:embed="rId4"/>
          <a:srcRect l="32963" r="31296" b="14815"/>
          <a:stretch/>
        </p:blipFill>
        <p:spPr>
          <a:xfrm>
            <a:off x="4762500" y="3172368"/>
            <a:ext cx="1066800" cy="2542632"/>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85FBD1B5-85BE-4663-BBA7-01253B3D002B}"/>
              </a:ext>
            </a:extLst>
          </p:cNvPr>
          <p:cNvPicPr>
            <a:picLocks noChangeAspect="1"/>
          </p:cNvPicPr>
          <p:nvPr/>
        </p:nvPicPr>
        <p:blipFill rotWithShape="1">
          <a:blip r:embed="rId4">
            <a:lum bright="70000" contrast="-70000"/>
          </a:blip>
          <a:srcRect l="32963" r="31296" b="14815"/>
          <a:stretch/>
        </p:blipFill>
        <p:spPr>
          <a:xfrm>
            <a:off x="10407899" y="3172368"/>
            <a:ext cx="1028534" cy="2451429"/>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61C1DE37-1AA2-49A4-82CA-4D845DB7CB66}"/>
              </a:ext>
            </a:extLst>
          </p:cNvPr>
          <p:cNvPicPr>
            <a:picLocks noChangeAspect="1"/>
          </p:cNvPicPr>
          <p:nvPr/>
        </p:nvPicPr>
        <p:blipFill rotWithShape="1">
          <a:blip r:embed="rId4">
            <a:lum bright="70000" contrast="-70000"/>
          </a:blip>
          <a:srcRect l="32963" r="31296" b="14815"/>
          <a:stretch/>
        </p:blipFill>
        <p:spPr>
          <a:xfrm>
            <a:off x="1860301" y="2730171"/>
            <a:ext cx="1028534" cy="2451429"/>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BE1192A-692F-476F-ABBB-F8F4ECD0A172}"/>
              </a:ext>
            </a:extLst>
          </p:cNvPr>
          <p:cNvPicPr>
            <a:picLocks noChangeAspect="1"/>
          </p:cNvPicPr>
          <p:nvPr/>
        </p:nvPicPr>
        <p:blipFill rotWithShape="1">
          <a:blip r:embed="rId4">
            <a:lum bright="70000" contrast="-70000"/>
          </a:blip>
          <a:srcRect l="32963" r="31296" b="14815"/>
          <a:stretch/>
        </p:blipFill>
        <p:spPr>
          <a:xfrm>
            <a:off x="831767" y="3625948"/>
            <a:ext cx="1028534" cy="2451429"/>
          </a:xfrm>
          <a:prstGeom prst="rect">
            <a:avLst/>
          </a:prstGeom>
        </p:spPr>
      </p:pic>
      <p:sp>
        <p:nvSpPr>
          <p:cNvPr id="4" name="Oval 3">
            <a:extLst>
              <a:ext uri="{FF2B5EF4-FFF2-40B4-BE49-F238E27FC236}">
                <a16:creationId xmlns:a16="http://schemas.microsoft.com/office/drawing/2014/main" id="{859F0C00-962D-475E-A3FC-6567CA891AAB}"/>
              </a:ext>
            </a:extLst>
          </p:cNvPr>
          <p:cNvSpPr/>
          <p:nvPr/>
        </p:nvSpPr>
        <p:spPr>
          <a:xfrm>
            <a:off x="3362449" y="4426048"/>
            <a:ext cx="5467101" cy="2107674"/>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D164722-4CA1-4FBD-8C33-89136299F983}"/>
              </a:ext>
            </a:extLst>
          </p:cNvPr>
          <p:cNvPicPr>
            <a:picLocks noChangeAspect="1"/>
          </p:cNvPicPr>
          <p:nvPr/>
        </p:nvPicPr>
        <p:blipFill rotWithShape="1">
          <a:blip r:embed="rId3"/>
          <a:srcRect t="6547" b="12755"/>
          <a:stretch/>
        </p:blipFill>
        <p:spPr>
          <a:xfrm>
            <a:off x="324676" y="-48183"/>
            <a:ext cx="3037774" cy="2451428"/>
          </a:xfrm>
          <a:prstGeom prst="rect">
            <a:avLst/>
          </a:prstGeom>
        </p:spPr>
      </p:pic>
      <p:pic>
        <p:nvPicPr>
          <p:cNvPr id="15" name="Picture 14">
            <a:extLst>
              <a:ext uri="{FF2B5EF4-FFF2-40B4-BE49-F238E27FC236}">
                <a16:creationId xmlns:a16="http://schemas.microsoft.com/office/drawing/2014/main" id="{25FF39E2-9B0A-4D17-A72F-C62D4DF978C5}"/>
              </a:ext>
            </a:extLst>
          </p:cNvPr>
          <p:cNvPicPr>
            <a:picLocks noChangeAspect="1"/>
          </p:cNvPicPr>
          <p:nvPr/>
        </p:nvPicPr>
        <p:blipFill rotWithShape="1">
          <a:blip r:embed="rId3"/>
          <a:srcRect t="6548" b="13116"/>
          <a:stretch/>
        </p:blipFill>
        <p:spPr>
          <a:xfrm flipH="1">
            <a:off x="10020008" y="0"/>
            <a:ext cx="2630757" cy="2113450"/>
          </a:xfrm>
          <a:prstGeom prst="rect">
            <a:avLst/>
          </a:prstGeom>
        </p:spPr>
      </p:pic>
      <p:sp>
        <p:nvSpPr>
          <p:cNvPr id="20" name="Freeform: Shape 19">
            <a:extLst>
              <a:ext uri="{FF2B5EF4-FFF2-40B4-BE49-F238E27FC236}">
                <a16:creationId xmlns:a16="http://schemas.microsoft.com/office/drawing/2014/main" id="{CB5F1DC1-AF0C-4B20-B64D-19CB62DB8107}"/>
              </a:ext>
            </a:extLst>
          </p:cNvPr>
          <p:cNvSpPr/>
          <p:nvPr/>
        </p:nvSpPr>
        <p:spPr>
          <a:xfrm>
            <a:off x="1843563" y="1404584"/>
            <a:ext cx="6690852" cy="4890052"/>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shape&#10;&#10;Description automatically generated">
            <a:extLst>
              <a:ext uri="{FF2B5EF4-FFF2-40B4-BE49-F238E27FC236}">
                <a16:creationId xmlns:a16="http://schemas.microsoft.com/office/drawing/2014/main" id="{E8AFA058-F185-4688-9C7D-73A1D9AA5FEF}"/>
              </a:ext>
            </a:extLst>
          </p:cNvPr>
          <p:cNvPicPr>
            <a:picLocks noChangeAspect="1"/>
          </p:cNvPicPr>
          <p:nvPr/>
        </p:nvPicPr>
        <p:blipFill rotWithShape="1">
          <a:blip r:embed="rId4"/>
          <a:srcRect l="32963" r="31296" b="14815"/>
          <a:stretch/>
        </p:blipFill>
        <p:spPr>
          <a:xfrm>
            <a:off x="6235700" y="3429000"/>
            <a:ext cx="1193800" cy="2845326"/>
          </a:xfrm>
          <a:prstGeom prst="rect">
            <a:avLst/>
          </a:prstGeom>
        </p:spPr>
      </p:pic>
      <p:sp>
        <p:nvSpPr>
          <p:cNvPr id="26" name="Freeform: Shape 25">
            <a:extLst>
              <a:ext uri="{FF2B5EF4-FFF2-40B4-BE49-F238E27FC236}">
                <a16:creationId xmlns:a16="http://schemas.microsoft.com/office/drawing/2014/main" id="{16946E35-FB42-42B2-9D26-C44F26E15E67}"/>
              </a:ext>
            </a:extLst>
          </p:cNvPr>
          <p:cNvSpPr/>
          <p:nvPr/>
        </p:nvSpPr>
        <p:spPr>
          <a:xfrm>
            <a:off x="2739569" y="1311234"/>
            <a:ext cx="8547598" cy="5055811"/>
          </a:xfrm>
          <a:custGeom>
            <a:avLst/>
            <a:gdLst>
              <a:gd name="connsiteX0" fmla="*/ 8013700 w 8356600"/>
              <a:gd name="connsiteY0" fmla="*/ 0 h 4927600"/>
              <a:gd name="connsiteX1" fmla="*/ 12700 w 8356600"/>
              <a:gd name="connsiteY1" fmla="*/ 4013200 h 4927600"/>
              <a:gd name="connsiteX2" fmla="*/ 0 w 8356600"/>
              <a:gd name="connsiteY2" fmla="*/ 4152900 h 4927600"/>
              <a:gd name="connsiteX3" fmla="*/ 50800 w 8356600"/>
              <a:gd name="connsiteY3" fmla="*/ 4254500 h 4927600"/>
              <a:gd name="connsiteX4" fmla="*/ 139700 w 8356600"/>
              <a:gd name="connsiteY4" fmla="*/ 4318000 h 4927600"/>
              <a:gd name="connsiteX5" fmla="*/ 215900 w 8356600"/>
              <a:gd name="connsiteY5" fmla="*/ 4394200 h 4927600"/>
              <a:gd name="connsiteX6" fmla="*/ 279400 w 8356600"/>
              <a:gd name="connsiteY6" fmla="*/ 4483100 h 4927600"/>
              <a:gd name="connsiteX7" fmla="*/ 330200 w 8356600"/>
              <a:gd name="connsiteY7" fmla="*/ 4521200 h 4927600"/>
              <a:gd name="connsiteX8" fmla="*/ 406400 w 8356600"/>
              <a:gd name="connsiteY8" fmla="*/ 4572000 h 4927600"/>
              <a:gd name="connsiteX9" fmla="*/ 431800 w 8356600"/>
              <a:gd name="connsiteY9" fmla="*/ 4610100 h 4927600"/>
              <a:gd name="connsiteX10" fmla="*/ 558800 w 8356600"/>
              <a:gd name="connsiteY10" fmla="*/ 4648200 h 4927600"/>
              <a:gd name="connsiteX11" fmla="*/ 596900 w 8356600"/>
              <a:gd name="connsiteY11" fmla="*/ 4660900 h 4927600"/>
              <a:gd name="connsiteX12" fmla="*/ 698500 w 8356600"/>
              <a:gd name="connsiteY12" fmla="*/ 4686300 h 4927600"/>
              <a:gd name="connsiteX13" fmla="*/ 749300 w 8356600"/>
              <a:gd name="connsiteY13" fmla="*/ 4699000 h 4927600"/>
              <a:gd name="connsiteX14" fmla="*/ 838200 w 8356600"/>
              <a:gd name="connsiteY14" fmla="*/ 4737100 h 4927600"/>
              <a:gd name="connsiteX15" fmla="*/ 901700 w 8356600"/>
              <a:gd name="connsiteY15" fmla="*/ 4775200 h 4927600"/>
              <a:gd name="connsiteX16" fmla="*/ 1130300 w 8356600"/>
              <a:gd name="connsiteY16" fmla="*/ 4800600 h 4927600"/>
              <a:gd name="connsiteX17" fmla="*/ 1333500 w 8356600"/>
              <a:gd name="connsiteY17" fmla="*/ 4826000 h 4927600"/>
              <a:gd name="connsiteX18" fmla="*/ 1397000 w 8356600"/>
              <a:gd name="connsiteY18" fmla="*/ 4838700 h 4927600"/>
              <a:gd name="connsiteX19" fmla="*/ 1663700 w 8356600"/>
              <a:gd name="connsiteY19" fmla="*/ 4876800 h 4927600"/>
              <a:gd name="connsiteX20" fmla="*/ 1752600 w 8356600"/>
              <a:gd name="connsiteY20" fmla="*/ 4889500 h 4927600"/>
              <a:gd name="connsiteX21" fmla="*/ 1993900 w 8356600"/>
              <a:gd name="connsiteY21" fmla="*/ 4914900 h 4927600"/>
              <a:gd name="connsiteX22" fmla="*/ 2082800 w 8356600"/>
              <a:gd name="connsiteY22" fmla="*/ 4927600 h 4927600"/>
              <a:gd name="connsiteX23" fmla="*/ 3822700 w 8356600"/>
              <a:gd name="connsiteY23" fmla="*/ 4914900 h 4927600"/>
              <a:gd name="connsiteX24" fmla="*/ 3860800 w 8356600"/>
              <a:gd name="connsiteY24" fmla="*/ 4902200 h 4927600"/>
              <a:gd name="connsiteX25" fmla="*/ 3924300 w 8356600"/>
              <a:gd name="connsiteY25" fmla="*/ 4889500 h 4927600"/>
              <a:gd name="connsiteX26" fmla="*/ 3962400 w 8356600"/>
              <a:gd name="connsiteY26" fmla="*/ 4864100 h 4927600"/>
              <a:gd name="connsiteX27" fmla="*/ 4038600 w 8356600"/>
              <a:gd name="connsiteY27" fmla="*/ 4838700 h 4927600"/>
              <a:gd name="connsiteX28" fmla="*/ 4127500 w 8356600"/>
              <a:gd name="connsiteY28" fmla="*/ 4813300 h 4927600"/>
              <a:gd name="connsiteX29" fmla="*/ 4191000 w 8356600"/>
              <a:gd name="connsiteY29" fmla="*/ 4800600 h 4927600"/>
              <a:gd name="connsiteX30" fmla="*/ 4229100 w 8356600"/>
              <a:gd name="connsiteY30" fmla="*/ 4787900 h 4927600"/>
              <a:gd name="connsiteX31" fmla="*/ 4279900 w 8356600"/>
              <a:gd name="connsiteY31" fmla="*/ 4775200 h 4927600"/>
              <a:gd name="connsiteX32" fmla="*/ 4330700 w 8356600"/>
              <a:gd name="connsiteY32" fmla="*/ 4749800 h 4927600"/>
              <a:gd name="connsiteX33" fmla="*/ 4457700 w 8356600"/>
              <a:gd name="connsiteY33" fmla="*/ 4737100 h 4927600"/>
              <a:gd name="connsiteX34" fmla="*/ 4533900 w 8356600"/>
              <a:gd name="connsiteY34" fmla="*/ 4686300 h 4927600"/>
              <a:gd name="connsiteX35" fmla="*/ 4610100 w 8356600"/>
              <a:gd name="connsiteY35" fmla="*/ 4622800 h 4927600"/>
              <a:gd name="connsiteX36" fmla="*/ 4711700 w 8356600"/>
              <a:gd name="connsiteY36" fmla="*/ 4508500 h 4927600"/>
              <a:gd name="connsiteX37" fmla="*/ 4749800 w 8356600"/>
              <a:gd name="connsiteY37" fmla="*/ 4483100 h 4927600"/>
              <a:gd name="connsiteX38" fmla="*/ 4826000 w 8356600"/>
              <a:gd name="connsiteY38" fmla="*/ 4419600 h 4927600"/>
              <a:gd name="connsiteX39" fmla="*/ 4851400 w 8356600"/>
              <a:gd name="connsiteY39" fmla="*/ 4343400 h 4927600"/>
              <a:gd name="connsiteX40" fmla="*/ 4927600 w 8356600"/>
              <a:gd name="connsiteY40" fmla="*/ 4279900 h 4927600"/>
              <a:gd name="connsiteX41" fmla="*/ 4953000 w 8356600"/>
              <a:gd name="connsiteY41" fmla="*/ 4241800 h 4927600"/>
              <a:gd name="connsiteX42" fmla="*/ 4953000 w 8356600"/>
              <a:gd name="connsiteY42" fmla="*/ 4216400 h 4927600"/>
              <a:gd name="connsiteX43" fmla="*/ 8356600 w 8356600"/>
              <a:gd name="connsiteY43" fmla="*/ 304800 h 4927600"/>
              <a:gd name="connsiteX44" fmla="*/ 8064500 w 8356600"/>
              <a:gd name="connsiteY44" fmla="*/ 0 h 4927600"/>
              <a:gd name="connsiteX45" fmla="*/ 8013700 w 8356600"/>
              <a:gd name="connsiteY45" fmla="*/ 0 h 492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356600" h="4927600">
                <a:moveTo>
                  <a:pt x="8013700" y="0"/>
                </a:moveTo>
                <a:lnTo>
                  <a:pt x="12700" y="4013200"/>
                </a:lnTo>
                <a:lnTo>
                  <a:pt x="0" y="4152900"/>
                </a:lnTo>
                <a:cubicBezTo>
                  <a:pt x="16933" y="4186767"/>
                  <a:pt x="28529" y="4223878"/>
                  <a:pt x="50800" y="4254500"/>
                </a:cubicBezTo>
                <a:cubicBezTo>
                  <a:pt x="77467" y="4291167"/>
                  <a:pt x="110196" y="4288496"/>
                  <a:pt x="139700" y="4318000"/>
                </a:cubicBezTo>
                <a:cubicBezTo>
                  <a:pt x="234216" y="4412516"/>
                  <a:pt x="126110" y="4334340"/>
                  <a:pt x="215900" y="4394200"/>
                </a:cubicBezTo>
                <a:cubicBezTo>
                  <a:pt x="230322" y="4415833"/>
                  <a:pt x="263647" y="4467347"/>
                  <a:pt x="279400" y="4483100"/>
                </a:cubicBezTo>
                <a:cubicBezTo>
                  <a:pt x="294367" y="4498067"/>
                  <a:pt x="312860" y="4509062"/>
                  <a:pt x="330200" y="4521200"/>
                </a:cubicBezTo>
                <a:cubicBezTo>
                  <a:pt x="355209" y="4538706"/>
                  <a:pt x="406400" y="4572000"/>
                  <a:pt x="406400" y="4572000"/>
                </a:cubicBezTo>
                <a:cubicBezTo>
                  <a:pt x="414867" y="4584700"/>
                  <a:pt x="418857" y="4602010"/>
                  <a:pt x="431800" y="4610100"/>
                </a:cubicBezTo>
                <a:cubicBezTo>
                  <a:pt x="457215" y="4625985"/>
                  <a:pt x="525928" y="4638808"/>
                  <a:pt x="558800" y="4648200"/>
                </a:cubicBezTo>
                <a:cubicBezTo>
                  <a:pt x="571672" y="4651878"/>
                  <a:pt x="583985" y="4657378"/>
                  <a:pt x="596900" y="4660900"/>
                </a:cubicBezTo>
                <a:cubicBezTo>
                  <a:pt x="630579" y="4670085"/>
                  <a:pt x="664633" y="4677833"/>
                  <a:pt x="698500" y="4686300"/>
                </a:cubicBezTo>
                <a:cubicBezTo>
                  <a:pt x="715433" y="4690533"/>
                  <a:pt x="733257" y="4692124"/>
                  <a:pt x="749300" y="4699000"/>
                </a:cubicBezTo>
                <a:cubicBezTo>
                  <a:pt x="778933" y="4711700"/>
                  <a:pt x="809364" y="4722682"/>
                  <a:pt x="838200" y="4737100"/>
                </a:cubicBezTo>
                <a:cubicBezTo>
                  <a:pt x="860278" y="4748139"/>
                  <a:pt x="878107" y="4767941"/>
                  <a:pt x="901700" y="4775200"/>
                </a:cubicBezTo>
                <a:cubicBezTo>
                  <a:pt x="919011" y="4780527"/>
                  <a:pt x="1127032" y="4800273"/>
                  <a:pt x="1130300" y="4800600"/>
                </a:cubicBezTo>
                <a:cubicBezTo>
                  <a:pt x="1245627" y="4829432"/>
                  <a:pt x="1119685" y="4800845"/>
                  <a:pt x="1333500" y="4826000"/>
                </a:cubicBezTo>
                <a:cubicBezTo>
                  <a:pt x="1354938" y="4828522"/>
                  <a:pt x="1375665" y="4835418"/>
                  <a:pt x="1397000" y="4838700"/>
                </a:cubicBezTo>
                <a:cubicBezTo>
                  <a:pt x="1485758" y="4852355"/>
                  <a:pt x="1574800" y="4864100"/>
                  <a:pt x="1663700" y="4876800"/>
                </a:cubicBezTo>
                <a:lnTo>
                  <a:pt x="1752600" y="4889500"/>
                </a:lnTo>
                <a:cubicBezTo>
                  <a:pt x="1859323" y="4925074"/>
                  <a:pt x="1755842" y="4894199"/>
                  <a:pt x="1993900" y="4914900"/>
                </a:cubicBezTo>
                <a:cubicBezTo>
                  <a:pt x="2023722" y="4917493"/>
                  <a:pt x="2053167" y="4923367"/>
                  <a:pt x="2082800" y="4927600"/>
                </a:cubicBezTo>
                <a:lnTo>
                  <a:pt x="3822700" y="4914900"/>
                </a:lnTo>
                <a:cubicBezTo>
                  <a:pt x="3836086" y="4914709"/>
                  <a:pt x="3847813" y="4905447"/>
                  <a:pt x="3860800" y="4902200"/>
                </a:cubicBezTo>
                <a:cubicBezTo>
                  <a:pt x="3881741" y="4896965"/>
                  <a:pt x="3903133" y="4893733"/>
                  <a:pt x="3924300" y="4889500"/>
                </a:cubicBezTo>
                <a:cubicBezTo>
                  <a:pt x="3937000" y="4881033"/>
                  <a:pt x="3948452" y="4870299"/>
                  <a:pt x="3962400" y="4864100"/>
                </a:cubicBezTo>
                <a:cubicBezTo>
                  <a:pt x="3986866" y="4853226"/>
                  <a:pt x="4013200" y="4847167"/>
                  <a:pt x="4038600" y="4838700"/>
                </a:cubicBezTo>
                <a:cubicBezTo>
                  <a:pt x="4081028" y="4824557"/>
                  <a:pt x="4079660" y="4823931"/>
                  <a:pt x="4127500" y="4813300"/>
                </a:cubicBezTo>
                <a:cubicBezTo>
                  <a:pt x="4148572" y="4808617"/>
                  <a:pt x="4170059" y="4805835"/>
                  <a:pt x="4191000" y="4800600"/>
                </a:cubicBezTo>
                <a:cubicBezTo>
                  <a:pt x="4203987" y="4797353"/>
                  <a:pt x="4216228" y="4791578"/>
                  <a:pt x="4229100" y="4787900"/>
                </a:cubicBezTo>
                <a:cubicBezTo>
                  <a:pt x="4245883" y="4783105"/>
                  <a:pt x="4263557" y="4781329"/>
                  <a:pt x="4279900" y="4775200"/>
                </a:cubicBezTo>
                <a:cubicBezTo>
                  <a:pt x="4297627" y="4768553"/>
                  <a:pt x="4312188" y="4753767"/>
                  <a:pt x="4330700" y="4749800"/>
                </a:cubicBezTo>
                <a:cubicBezTo>
                  <a:pt x="4372300" y="4740886"/>
                  <a:pt x="4415367" y="4741333"/>
                  <a:pt x="4457700" y="4737100"/>
                </a:cubicBezTo>
                <a:cubicBezTo>
                  <a:pt x="4483100" y="4720167"/>
                  <a:pt x="4515584" y="4710722"/>
                  <a:pt x="4533900" y="4686300"/>
                </a:cubicBezTo>
                <a:cubicBezTo>
                  <a:pt x="4580032" y="4624790"/>
                  <a:pt x="4551920" y="4642193"/>
                  <a:pt x="4610100" y="4622800"/>
                </a:cubicBezTo>
                <a:cubicBezTo>
                  <a:pt x="4640639" y="4576991"/>
                  <a:pt x="4659504" y="4543297"/>
                  <a:pt x="4711700" y="4508500"/>
                </a:cubicBezTo>
                <a:cubicBezTo>
                  <a:pt x="4724400" y="4500033"/>
                  <a:pt x="4738074" y="4492871"/>
                  <a:pt x="4749800" y="4483100"/>
                </a:cubicBezTo>
                <a:cubicBezTo>
                  <a:pt x="4847586" y="4401612"/>
                  <a:pt x="4731405" y="4482663"/>
                  <a:pt x="4826000" y="4419600"/>
                </a:cubicBezTo>
                <a:cubicBezTo>
                  <a:pt x="4834467" y="4394200"/>
                  <a:pt x="4829123" y="4358252"/>
                  <a:pt x="4851400" y="4343400"/>
                </a:cubicBezTo>
                <a:cubicBezTo>
                  <a:pt x="4888862" y="4318425"/>
                  <a:pt x="4897042" y="4316570"/>
                  <a:pt x="4927600" y="4279900"/>
                </a:cubicBezTo>
                <a:cubicBezTo>
                  <a:pt x="4937371" y="4268174"/>
                  <a:pt x="4947331" y="4255972"/>
                  <a:pt x="4953000" y="4241800"/>
                </a:cubicBezTo>
                <a:cubicBezTo>
                  <a:pt x="4956144" y="4233939"/>
                  <a:pt x="4953000" y="4224867"/>
                  <a:pt x="4953000" y="4216400"/>
                </a:cubicBezTo>
                <a:lnTo>
                  <a:pt x="8356600" y="304800"/>
                </a:lnTo>
                <a:lnTo>
                  <a:pt x="8064500" y="0"/>
                </a:lnTo>
                <a:lnTo>
                  <a:pt x="8013700" y="0"/>
                </a:lnTo>
                <a:close/>
              </a:path>
            </a:pathLst>
          </a:custGeom>
          <a:gradFill flip="none" rotWithShape="1">
            <a:gsLst>
              <a:gs pos="100000">
                <a:srgbClr val="FFFFC5">
                  <a:alpha val="20000"/>
                </a:srgbClr>
              </a:gs>
              <a:gs pos="29000">
                <a:srgbClr val="FFFFC5">
                  <a:alpha val="90000"/>
                </a:srgbClr>
              </a:gs>
            </a:gsLst>
            <a:lin ang="8100000" scaled="1"/>
            <a:tileRect/>
          </a:gradFill>
          <a:ln>
            <a:solidFill>
              <a:srgbClr val="FFFFC5">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93977CE-CCE9-419C-8C63-2B35D5C1072A}"/>
              </a:ext>
            </a:extLst>
          </p:cNvPr>
          <p:cNvSpPr txBox="1">
            <a:spLocks/>
          </p:cNvSpPr>
          <p:nvPr/>
        </p:nvSpPr>
        <p:spPr>
          <a:xfrm>
            <a:off x="2722831" y="717100"/>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4400" dirty="0">
                <a:solidFill>
                  <a:srgbClr val="C00000"/>
                </a:solidFill>
                <a:latin typeface="Gill Sans Nova" panose="020B0602020104020203" pitchFamily="34" charset="0"/>
                <a:cs typeface="Helvetica" panose="020B0604020202020204" pitchFamily="34" charset="0"/>
              </a:rPr>
              <a:t>causes external to the group</a:t>
            </a:r>
          </a:p>
          <a:p>
            <a:pPr algn="ctr">
              <a:lnSpc>
                <a:spcPct val="100000"/>
              </a:lnSpc>
            </a:pPr>
            <a:r>
              <a:rPr lang="en-US" sz="36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a:t>
            </a:r>
            <a:br>
              <a:rPr lang="en-US" sz="3600" dirty="0">
                <a:solidFill>
                  <a:schemeClr val="tx1">
                    <a:lumMod val="50000"/>
                    <a:lumOff val="50000"/>
                  </a:schemeClr>
                </a:solidFill>
                <a:latin typeface="Gill Sans Nova" panose="020B0602020104020203" pitchFamily="34" charset="0"/>
                <a:cs typeface="Helvetica" panose="020B0604020202020204" pitchFamily="34" charset="0"/>
              </a:rPr>
            </a:br>
            <a:r>
              <a:rPr lang="en-US" sz="3600" dirty="0">
                <a:solidFill>
                  <a:schemeClr val="tx1">
                    <a:lumMod val="50000"/>
                    <a:lumOff val="50000"/>
                  </a:schemeClr>
                </a:solidFill>
                <a:latin typeface="Gill Sans Nova" panose="020B0602020104020203" pitchFamily="34" charset="0"/>
                <a:cs typeface="Helvetica" panose="020B0604020202020204" pitchFamily="34" charset="0"/>
              </a:rPr>
              <a:t>social systems, economic systems</a:t>
            </a:r>
          </a:p>
        </p:txBody>
      </p:sp>
      <p:sp>
        <p:nvSpPr>
          <p:cNvPr id="31" name="Oval 30">
            <a:extLst>
              <a:ext uri="{FF2B5EF4-FFF2-40B4-BE49-F238E27FC236}">
                <a16:creationId xmlns:a16="http://schemas.microsoft.com/office/drawing/2014/main" id="{B4728ED2-16D1-4150-83F4-4B59ECE63D52}"/>
              </a:ext>
            </a:extLst>
          </p:cNvPr>
          <p:cNvSpPr/>
          <p:nvPr/>
        </p:nvSpPr>
        <p:spPr>
          <a:xfrm flipH="1">
            <a:off x="7221362" y="6077377"/>
            <a:ext cx="2308213"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32" name="Straight Arrow Connector 31">
            <a:extLst>
              <a:ext uri="{FF2B5EF4-FFF2-40B4-BE49-F238E27FC236}">
                <a16:creationId xmlns:a16="http://schemas.microsoft.com/office/drawing/2014/main" id="{F2EA6418-F742-4456-BF9F-A8AFA93216E4}"/>
              </a:ext>
            </a:extLst>
          </p:cNvPr>
          <p:cNvCxnSpPr>
            <a:cxnSpLocks/>
          </p:cNvCxnSpPr>
          <p:nvPr/>
        </p:nvCxnSpPr>
        <p:spPr>
          <a:xfrm>
            <a:off x="8368459" y="5584964"/>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95F6C169-D65B-406C-8237-733811023B86}"/>
              </a:ext>
            </a:extLst>
          </p:cNvPr>
          <p:cNvSpPr/>
          <p:nvPr/>
        </p:nvSpPr>
        <p:spPr>
          <a:xfrm flipH="1">
            <a:off x="7362813" y="4851662"/>
            <a:ext cx="1997734" cy="725379"/>
          </a:xfrm>
          <a:prstGeom prst="ellipse">
            <a:avLst/>
          </a:prstGeom>
          <a:solidFill>
            <a:srgbClr val="EEBC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Gill Sans Nova" panose="020B0602020104020203" pitchFamily="34" charset="0"/>
              </a:rPr>
              <a:t>racial bias in policing</a:t>
            </a:r>
            <a:endParaRPr lang="en-US" sz="1400" dirty="0">
              <a:solidFill>
                <a:sysClr val="windowText" lastClr="000000"/>
              </a:solidFill>
              <a:latin typeface="Gill Sans Nova" panose="020B0602020104020203" pitchFamily="34" charset="0"/>
            </a:endParaRPr>
          </a:p>
        </p:txBody>
      </p:sp>
      <p:sp>
        <p:nvSpPr>
          <p:cNvPr id="34" name="Oval 33">
            <a:extLst>
              <a:ext uri="{FF2B5EF4-FFF2-40B4-BE49-F238E27FC236}">
                <a16:creationId xmlns:a16="http://schemas.microsoft.com/office/drawing/2014/main" id="{B45C8E8F-F9CA-4ECA-BEC8-9171AA4ADFE2}"/>
              </a:ext>
            </a:extLst>
          </p:cNvPr>
          <p:cNvSpPr/>
          <p:nvPr/>
        </p:nvSpPr>
        <p:spPr>
          <a:xfrm flipH="1">
            <a:off x="2771745" y="6140900"/>
            <a:ext cx="2308213"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35" name="Straight Arrow Connector 34">
            <a:extLst>
              <a:ext uri="{FF2B5EF4-FFF2-40B4-BE49-F238E27FC236}">
                <a16:creationId xmlns:a16="http://schemas.microsoft.com/office/drawing/2014/main" id="{328BB158-BEBC-482A-9B2F-61CA381AEE5C}"/>
              </a:ext>
            </a:extLst>
          </p:cNvPr>
          <p:cNvCxnSpPr>
            <a:cxnSpLocks/>
          </p:cNvCxnSpPr>
          <p:nvPr/>
        </p:nvCxnSpPr>
        <p:spPr>
          <a:xfrm>
            <a:off x="3918842" y="5648487"/>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5F015FDE-4B51-4A14-BA4A-1F8EE5B93403}"/>
              </a:ext>
            </a:extLst>
          </p:cNvPr>
          <p:cNvSpPr/>
          <p:nvPr/>
        </p:nvSpPr>
        <p:spPr>
          <a:xfrm flipH="1">
            <a:off x="2926984" y="4750327"/>
            <a:ext cx="1997734" cy="951526"/>
          </a:xfrm>
          <a:prstGeom prst="ellipse">
            <a:avLst/>
          </a:prstGeom>
          <a:solidFill>
            <a:srgbClr val="EEBC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Gill Sans Nova" panose="020B0602020104020203" pitchFamily="34" charset="0"/>
              </a:rPr>
              <a:t>essential jobs w high exposure</a:t>
            </a:r>
            <a:endParaRPr lang="en-US" sz="1400"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225993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704255C-A7AB-4909-ADF3-823DC29F558E}"/>
              </a:ext>
            </a:extLst>
          </p:cNvPr>
          <p:cNvGrpSpPr/>
          <p:nvPr/>
        </p:nvGrpSpPr>
        <p:grpSpPr>
          <a:xfrm>
            <a:off x="2787327" y="1470720"/>
            <a:ext cx="6177005" cy="2237493"/>
            <a:chOff x="831767" y="2692400"/>
            <a:chExt cx="10604666" cy="3841322"/>
          </a:xfrm>
        </p:grpSpPr>
        <p:pic>
          <p:nvPicPr>
            <p:cNvPr id="6" name="Picture 5" descr="A picture containing shape&#10;&#10;Description automatically generated">
              <a:extLst>
                <a:ext uri="{FF2B5EF4-FFF2-40B4-BE49-F238E27FC236}">
                  <a16:creationId xmlns:a16="http://schemas.microsoft.com/office/drawing/2014/main" id="{47FE7155-A769-48BE-B2A2-788BCB350117}"/>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31C93A97-BBD4-43DA-83BD-04CC3FEEFCE8}"/>
                </a:ext>
              </a:extLst>
            </p:cNvPr>
            <p:cNvPicPr>
              <a:picLocks noChangeAspect="1"/>
            </p:cNvPicPr>
            <p:nvPr/>
          </p:nvPicPr>
          <p:blipFill rotWithShape="1">
            <a:blip r:embed="rId3">
              <a:lum bright="70000" contrast="-70000"/>
            </a:blip>
            <a:srcRect l="32963" r="31296" b="14815"/>
            <a:stretch/>
          </p:blipFill>
          <p:spPr>
            <a:xfrm>
              <a:off x="9258383" y="2692400"/>
              <a:ext cx="863434" cy="2057926"/>
            </a:xfrm>
            <a:prstGeom prst="rect">
              <a:avLst/>
            </a:prstGeom>
          </p:spPr>
        </p:pic>
        <p:pic>
          <p:nvPicPr>
            <p:cNvPr id="5" name="Picture 4" descr="A picture containing shape&#10;&#10;Description automatically generated">
              <a:extLst>
                <a:ext uri="{FF2B5EF4-FFF2-40B4-BE49-F238E27FC236}">
                  <a16:creationId xmlns:a16="http://schemas.microsoft.com/office/drawing/2014/main" id="{42124DE8-BA3C-4A62-A7FA-345A4167846B}"/>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85FBD1B5-85BE-4663-BBA7-01253B3D002B}"/>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61C1DE37-1AA2-49A4-82CA-4D845DB7CB66}"/>
                </a:ext>
              </a:extLst>
            </p:cNvPr>
            <p:cNvPicPr>
              <a:picLocks noChangeAspect="1"/>
            </p:cNvPicPr>
            <p:nvPr/>
          </p:nvPicPr>
          <p:blipFill rotWithShape="1">
            <a:blip r:embed="rId3">
              <a:lum bright="70000" contrast="-70000"/>
            </a:blip>
            <a:srcRect l="32963" r="31296" b="14815"/>
            <a:stretch/>
          </p:blipFill>
          <p:spPr>
            <a:xfrm>
              <a:off x="1860301" y="2730171"/>
              <a:ext cx="1028534" cy="2451429"/>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BE1192A-692F-476F-ABBB-F8F4ECD0A172}"/>
                </a:ext>
              </a:extLst>
            </p:cNvPr>
            <p:cNvPicPr>
              <a:picLocks noChangeAspect="1"/>
            </p:cNvPicPr>
            <p:nvPr/>
          </p:nvPicPr>
          <p:blipFill rotWithShape="1">
            <a:blip r:embed="rId3">
              <a:lum bright="70000" contrast="-70000"/>
            </a:blip>
            <a:srcRect l="32963" r="31296" b="14815"/>
            <a:stretch/>
          </p:blipFill>
          <p:spPr>
            <a:xfrm>
              <a:off x="831767" y="3625948"/>
              <a:ext cx="1028534" cy="2451429"/>
            </a:xfrm>
            <a:prstGeom prst="rect">
              <a:avLst/>
            </a:prstGeom>
          </p:spPr>
        </p:pic>
        <p:sp>
          <p:nvSpPr>
            <p:cNvPr id="4" name="Oval 3">
              <a:extLst>
                <a:ext uri="{FF2B5EF4-FFF2-40B4-BE49-F238E27FC236}">
                  <a16:creationId xmlns:a16="http://schemas.microsoft.com/office/drawing/2014/main" id="{859F0C00-962D-475E-A3FC-6567CA891AAB}"/>
                </a:ext>
              </a:extLst>
            </p:cNvPr>
            <p:cNvSpPr/>
            <p:nvPr/>
          </p:nvSpPr>
          <p:spPr>
            <a:xfrm>
              <a:off x="3362449" y="4426048"/>
              <a:ext cx="5467101" cy="2107674"/>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shape&#10;&#10;Description automatically generated">
              <a:extLst>
                <a:ext uri="{FF2B5EF4-FFF2-40B4-BE49-F238E27FC236}">
                  <a16:creationId xmlns:a16="http://schemas.microsoft.com/office/drawing/2014/main" id="{E8AFA058-F185-4688-9C7D-73A1D9AA5FEF}"/>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grpSp>
      <p:sp>
        <p:nvSpPr>
          <p:cNvPr id="12" name="Title 1">
            <a:extLst>
              <a:ext uri="{FF2B5EF4-FFF2-40B4-BE49-F238E27FC236}">
                <a16:creationId xmlns:a16="http://schemas.microsoft.com/office/drawing/2014/main" id="{E72189CC-791F-4B81-8650-7CF879941FAD}"/>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Different construals cite different types of causes.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13" name="Title 1">
            <a:extLst>
              <a:ext uri="{FF2B5EF4-FFF2-40B4-BE49-F238E27FC236}">
                <a16:creationId xmlns:a16="http://schemas.microsoft.com/office/drawing/2014/main" id="{F7901723-CB3C-49D5-BC84-52EECD0CD297}"/>
              </a:ext>
            </a:extLst>
          </p:cNvPr>
          <p:cNvSpPr txBox="1">
            <a:spLocks/>
          </p:cNvSpPr>
          <p:nvPr/>
        </p:nvSpPr>
        <p:spPr>
          <a:xfrm>
            <a:off x="4721394" y="342900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biology,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17" name="Title 1">
            <a:extLst>
              <a:ext uri="{FF2B5EF4-FFF2-40B4-BE49-F238E27FC236}">
                <a16:creationId xmlns:a16="http://schemas.microsoft.com/office/drawing/2014/main" id="{D1EC8E6F-4653-4CEF-8191-667F3FDC95B9}"/>
              </a:ext>
            </a:extLst>
          </p:cNvPr>
          <p:cNvSpPr txBox="1">
            <a:spLocks/>
          </p:cNvSpPr>
          <p:nvPr/>
        </p:nvSpPr>
        <p:spPr>
          <a:xfrm>
            <a:off x="4721394" y="406343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culture, shared values/beliefs</a:t>
            </a:r>
          </a:p>
        </p:txBody>
      </p:sp>
      <p:sp>
        <p:nvSpPr>
          <p:cNvPr id="18" name="Title 1">
            <a:extLst>
              <a:ext uri="{FF2B5EF4-FFF2-40B4-BE49-F238E27FC236}">
                <a16:creationId xmlns:a16="http://schemas.microsoft.com/office/drawing/2014/main" id="{FC39E1F3-769E-4A10-B283-08EFFA9F5169}"/>
              </a:ext>
            </a:extLst>
          </p:cNvPr>
          <p:cNvSpPr txBox="1">
            <a:spLocks/>
          </p:cNvSpPr>
          <p:nvPr/>
        </p:nvSpPr>
        <p:spPr>
          <a:xfrm>
            <a:off x="4721394" y="498872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social/economic systems</a:t>
            </a:r>
          </a:p>
        </p:txBody>
      </p:sp>
      <p:pic>
        <p:nvPicPr>
          <p:cNvPr id="23" name="Picture 22" descr="A picture containing shape&#10;&#10;Description automatically generated">
            <a:extLst>
              <a:ext uri="{FF2B5EF4-FFF2-40B4-BE49-F238E27FC236}">
                <a16:creationId xmlns:a16="http://schemas.microsoft.com/office/drawing/2014/main" id="{E48DFBE8-BDEC-4D83-BC80-0E8D89191480}"/>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780968" y="3669143"/>
            <a:ext cx="371531" cy="885515"/>
          </a:xfrm>
          <a:prstGeom prst="rect">
            <a:avLst/>
          </a:prstGeom>
        </p:spPr>
      </p:pic>
      <p:grpSp>
        <p:nvGrpSpPr>
          <p:cNvPr id="49" name="Group 48">
            <a:extLst>
              <a:ext uri="{FF2B5EF4-FFF2-40B4-BE49-F238E27FC236}">
                <a16:creationId xmlns:a16="http://schemas.microsoft.com/office/drawing/2014/main" id="{70B927EA-7B12-4DE9-B714-CFD170FC6725}"/>
              </a:ext>
            </a:extLst>
          </p:cNvPr>
          <p:cNvGrpSpPr/>
          <p:nvPr/>
        </p:nvGrpSpPr>
        <p:grpSpPr>
          <a:xfrm>
            <a:off x="3280813" y="4608794"/>
            <a:ext cx="1305142" cy="849451"/>
            <a:chOff x="3362449" y="2975463"/>
            <a:chExt cx="5467101" cy="3558259"/>
          </a:xfrm>
        </p:grpSpPr>
        <p:sp>
          <p:nvSpPr>
            <p:cNvPr id="42" name="Oval 41">
              <a:extLst>
                <a:ext uri="{FF2B5EF4-FFF2-40B4-BE49-F238E27FC236}">
                  <a16:creationId xmlns:a16="http://schemas.microsoft.com/office/drawing/2014/main" id="{F984A34D-6530-464F-AEF7-0466A5EA10EB}"/>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A picture containing shape&#10;&#10;Description automatically generated">
              <a:extLst>
                <a:ext uri="{FF2B5EF4-FFF2-40B4-BE49-F238E27FC236}">
                  <a16:creationId xmlns:a16="http://schemas.microsoft.com/office/drawing/2014/main" id="{92CF395B-9279-4DA8-8487-B9FED2F63FFE}"/>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289B64B1-EAB6-4441-AF5C-2BC8B9B641A2}"/>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0432476-E7F5-4548-B7C0-75FABB676841}"/>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54" name="Group 53">
            <a:extLst>
              <a:ext uri="{FF2B5EF4-FFF2-40B4-BE49-F238E27FC236}">
                <a16:creationId xmlns:a16="http://schemas.microsoft.com/office/drawing/2014/main" id="{34BF5A78-7931-4A40-93CB-1FA234E618DF}"/>
              </a:ext>
            </a:extLst>
          </p:cNvPr>
          <p:cNvGrpSpPr/>
          <p:nvPr/>
        </p:nvGrpSpPr>
        <p:grpSpPr>
          <a:xfrm>
            <a:off x="3359901" y="5419041"/>
            <a:ext cx="1326551" cy="1161290"/>
            <a:chOff x="484334" y="-48184"/>
            <a:chExt cx="5606092" cy="4907689"/>
          </a:xfrm>
        </p:grpSpPr>
        <p:pic>
          <p:nvPicPr>
            <p:cNvPr id="51" name="Picture 50" descr="A picture containing shape&#10;&#10;Description automatically generated">
              <a:extLst>
                <a:ext uri="{FF2B5EF4-FFF2-40B4-BE49-F238E27FC236}">
                  <a16:creationId xmlns:a16="http://schemas.microsoft.com/office/drawing/2014/main" id="{69D5EB8E-C49F-4E93-BB12-743C0FFC9903}"/>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53" name="Freeform: Shape 52">
              <a:extLst>
                <a:ext uri="{FF2B5EF4-FFF2-40B4-BE49-F238E27FC236}">
                  <a16:creationId xmlns:a16="http://schemas.microsoft.com/office/drawing/2014/main" id="{9A8A4ED3-E099-4DA6-B993-AB7586B947DB}"/>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167655E7-3F07-4B00-BCB2-DAF48176B486}"/>
              </a:ext>
            </a:extLst>
          </p:cNvPr>
          <p:cNvGrpSpPr/>
          <p:nvPr/>
        </p:nvGrpSpPr>
        <p:grpSpPr>
          <a:xfrm>
            <a:off x="3622353" y="5924811"/>
            <a:ext cx="1064099" cy="692568"/>
            <a:chOff x="6831672" y="1868280"/>
            <a:chExt cx="3184477" cy="2072614"/>
          </a:xfrm>
        </p:grpSpPr>
        <p:pic>
          <p:nvPicPr>
            <p:cNvPr id="56" name="Picture 55" descr="A picture containing shape&#10;&#10;Description automatically generated">
              <a:extLst>
                <a:ext uri="{FF2B5EF4-FFF2-40B4-BE49-F238E27FC236}">
                  <a16:creationId xmlns:a16="http://schemas.microsoft.com/office/drawing/2014/main" id="{7B75CA58-73C7-458D-9967-71C814377885}"/>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58" name="Picture 57" descr="A picture containing shape&#10;&#10;Description automatically generated">
              <a:extLst>
                <a:ext uri="{FF2B5EF4-FFF2-40B4-BE49-F238E27FC236}">
                  <a16:creationId xmlns:a16="http://schemas.microsoft.com/office/drawing/2014/main" id="{CCC09BA1-93EE-4842-A1E5-31FDD9E9E46F}"/>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60" name="Oval 59">
              <a:extLst>
                <a:ext uri="{FF2B5EF4-FFF2-40B4-BE49-F238E27FC236}">
                  <a16:creationId xmlns:a16="http://schemas.microsoft.com/office/drawing/2014/main" id="{760073C5-1453-4DAD-8463-B4D6452C78E4}"/>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A picture containing shape&#10;&#10;Description automatically generated">
              <a:extLst>
                <a:ext uri="{FF2B5EF4-FFF2-40B4-BE49-F238E27FC236}">
                  <a16:creationId xmlns:a16="http://schemas.microsoft.com/office/drawing/2014/main" id="{3978EED1-8EFF-4EFF-8083-C358B0C065AA}"/>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Tree>
    <p:extLst>
      <p:ext uri="{BB962C8B-B14F-4D97-AF65-F5344CB8AC3E}">
        <p14:creationId xmlns:p14="http://schemas.microsoft.com/office/powerpoint/2010/main" val="1416237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704255C-A7AB-4909-ADF3-823DC29F558E}"/>
              </a:ext>
            </a:extLst>
          </p:cNvPr>
          <p:cNvGrpSpPr/>
          <p:nvPr/>
        </p:nvGrpSpPr>
        <p:grpSpPr>
          <a:xfrm>
            <a:off x="2787327" y="1470720"/>
            <a:ext cx="6177005" cy="2237493"/>
            <a:chOff x="831767" y="2692400"/>
            <a:chExt cx="10604666" cy="3841322"/>
          </a:xfrm>
        </p:grpSpPr>
        <p:pic>
          <p:nvPicPr>
            <p:cNvPr id="6" name="Picture 5" descr="A picture containing shape&#10;&#10;Description automatically generated">
              <a:extLst>
                <a:ext uri="{FF2B5EF4-FFF2-40B4-BE49-F238E27FC236}">
                  <a16:creationId xmlns:a16="http://schemas.microsoft.com/office/drawing/2014/main" id="{47FE7155-A769-48BE-B2A2-788BCB350117}"/>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31C93A97-BBD4-43DA-83BD-04CC3FEEFCE8}"/>
                </a:ext>
              </a:extLst>
            </p:cNvPr>
            <p:cNvPicPr>
              <a:picLocks noChangeAspect="1"/>
            </p:cNvPicPr>
            <p:nvPr/>
          </p:nvPicPr>
          <p:blipFill rotWithShape="1">
            <a:blip r:embed="rId3">
              <a:lum bright="70000" contrast="-70000"/>
            </a:blip>
            <a:srcRect l="32963" r="31296" b="14815"/>
            <a:stretch/>
          </p:blipFill>
          <p:spPr>
            <a:xfrm>
              <a:off x="9258383" y="2692400"/>
              <a:ext cx="863434" cy="2057926"/>
            </a:xfrm>
            <a:prstGeom prst="rect">
              <a:avLst/>
            </a:prstGeom>
          </p:spPr>
        </p:pic>
        <p:pic>
          <p:nvPicPr>
            <p:cNvPr id="5" name="Picture 4" descr="A picture containing shape&#10;&#10;Description automatically generated">
              <a:extLst>
                <a:ext uri="{FF2B5EF4-FFF2-40B4-BE49-F238E27FC236}">
                  <a16:creationId xmlns:a16="http://schemas.microsoft.com/office/drawing/2014/main" id="{42124DE8-BA3C-4A62-A7FA-345A4167846B}"/>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85FBD1B5-85BE-4663-BBA7-01253B3D002B}"/>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61C1DE37-1AA2-49A4-82CA-4D845DB7CB66}"/>
                </a:ext>
              </a:extLst>
            </p:cNvPr>
            <p:cNvPicPr>
              <a:picLocks noChangeAspect="1"/>
            </p:cNvPicPr>
            <p:nvPr/>
          </p:nvPicPr>
          <p:blipFill rotWithShape="1">
            <a:blip r:embed="rId3">
              <a:lum bright="70000" contrast="-70000"/>
            </a:blip>
            <a:srcRect l="32963" r="31296" b="14815"/>
            <a:stretch/>
          </p:blipFill>
          <p:spPr>
            <a:xfrm>
              <a:off x="1860301" y="2730171"/>
              <a:ext cx="1028534" cy="2451429"/>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BE1192A-692F-476F-ABBB-F8F4ECD0A172}"/>
                </a:ext>
              </a:extLst>
            </p:cNvPr>
            <p:cNvPicPr>
              <a:picLocks noChangeAspect="1"/>
            </p:cNvPicPr>
            <p:nvPr/>
          </p:nvPicPr>
          <p:blipFill rotWithShape="1">
            <a:blip r:embed="rId3">
              <a:lum bright="70000" contrast="-70000"/>
            </a:blip>
            <a:srcRect l="32963" r="31296" b="14815"/>
            <a:stretch/>
          </p:blipFill>
          <p:spPr>
            <a:xfrm>
              <a:off x="831767" y="3625948"/>
              <a:ext cx="1028534" cy="2451429"/>
            </a:xfrm>
            <a:prstGeom prst="rect">
              <a:avLst/>
            </a:prstGeom>
          </p:spPr>
        </p:pic>
        <p:sp>
          <p:nvSpPr>
            <p:cNvPr id="4" name="Oval 3">
              <a:extLst>
                <a:ext uri="{FF2B5EF4-FFF2-40B4-BE49-F238E27FC236}">
                  <a16:creationId xmlns:a16="http://schemas.microsoft.com/office/drawing/2014/main" id="{859F0C00-962D-475E-A3FC-6567CA891AAB}"/>
                </a:ext>
              </a:extLst>
            </p:cNvPr>
            <p:cNvSpPr/>
            <p:nvPr/>
          </p:nvSpPr>
          <p:spPr>
            <a:xfrm>
              <a:off x="3362449" y="4426048"/>
              <a:ext cx="5467101" cy="2107674"/>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shape&#10;&#10;Description automatically generated">
              <a:extLst>
                <a:ext uri="{FF2B5EF4-FFF2-40B4-BE49-F238E27FC236}">
                  <a16:creationId xmlns:a16="http://schemas.microsoft.com/office/drawing/2014/main" id="{E8AFA058-F185-4688-9C7D-73A1D9AA5FEF}"/>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grpSp>
      <p:sp>
        <p:nvSpPr>
          <p:cNvPr id="12" name="Title 1">
            <a:extLst>
              <a:ext uri="{FF2B5EF4-FFF2-40B4-BE49-F238E27FC236}">
                <a16:creationId xmlns:a16="http://schemas.microsoft.com/office/drawing/2014/main" id="{E72189CC-791F-4B81-8650-7CF879941FAD}"/>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Different construals cite different types of causes.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13" name="Title 1">
            <a:extLst>
              <a:ext uri="{FF2B5EF4-FFF2-40B4-BE49-F238E27FC236}">
                <a16:creationId xmlns:a16="http://schemas.microsoft.com/office/drawing/2014/main" id="{F7901723-CB3C-49D5-BC84-52EECD0CD297}"/>
              </a:ext>
            </a:extLst>
          </p:cNvPr>
          <p:cNvSpPr txBox="1">
            <a:spLocks/>
          </p:cNvSpPr>
          <p:nvPr/>
        </p:nvSpPr>
        <p:spPr>
          <a:xfrm>
            <a:off x="4721394" y="342900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17" name="Title 1">
            <a:extLst>
              <a:ext uri="{FF2B5EF4-FFF2-40B4-BE49-F238E27FC236}">
                <a16:creationId xmlns:a16="http://schemas.microsoft.com/office/drawing/2014/main" id="{D1EC8E6F-4653-4CEF-8191-667F3FDC95B9}"/>
              </a:ext>
            </a:extLst>
          </p:cNvPr>
          <p:cNvSpPr txBox="1">
            <a:spLocks/>
          </p:cNvSpPr>
          <p:nvPr/>
        </p:nvSpPr>
        <p:spPr>
          <a:xfrm>
            <a:off x="4721394" y="406343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pic>
        <p:nvPicPr>
          <p:cNvPr id="23" name="Picture 22" descr="A picture containing shape&#10;&#10;Description automatically generated">
            <a:extLst>
              <a:ext uri="{FF2B5EF4-FFF2-40B4-BE49-F238E27FC236}">
                <a16:creationId xmlns:a16="http://schemas.microsoft.com/office/drawing/2014/main" id="{E48DFBE8-BDEC-4D83-BC80-0E8D89191480}"/>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780968" y="3669143"/>
            <a:ext cx="371531" cy="885515"/>
          </a:xfrm>
          <a:prstGeom prst="rect">
            <a:avLst/>
          </a:prstGeom>
        </p:spPr>
      </p:pic>
      <p:grpSp>
        <p:nvGrpSpPr>
          <p:cNvPr id="49" name="Group 48">
            <a:extLst>
              <a:ext uri="{FF2B5EF4-FFF2-40B4-BE49-F238E27FC236}">
                <a16:creationId xmlns:a16="http://schemas.microsoft.com/office/drawing/2014/main" id="{70B927EA-7B12-4DE9-B714-CFD170FC6725}"/>
              </a:ext>
            </a:extLst>
          </p:cNvPr>
          <p:cNvGrpSpPr/>
          <p:nvPr/>
        </p:nvGrpSpPr>
        <p:grpSpPr>
          <a:xfrm>
            <a:off x="3280813" y="4608794"/>
            <a:ext cx="1305142" cy="849451"/>
            <a:chOff x="3362449" y="2975463"/>
            <a:chExt cx="5467101" cy="3558259"/>
          </a:xfrm>
        </p:grpSpPr>
        <p:sp>
          <p:nvSpPr>
            <p:cNvPr id="42" name="Oval 41">
              <a:extLst>
                <a:ext uri="{FF2B5EF4-FFF2-40B4-BE49-F238E27FC236}">
                  <a16:creationId xmlns:a16="http://schemas.microsoft.com/office/drawing/2014/main" id="{F984A34D-6530-464F-AEF7-0466A5EA10EB}"/>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A picture containing shape&#10;&#10;Description automatically generated">
              <a:extLst>
                <a:ext uri="{FF2B5EF4-FFF2-40B4-BE49-F238E27FC236}">
                  <a16:creationId xmlns:a16="http://schemas.microsoft.com/office/drawing/2014/main" id="{92CF395B-9279-4DA8-8487-B9FED2F63FFE}"/>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289B64B1-EAB6-4441-AF5C-2BC8B9B641A2}"/>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0432476-E7F5-4548-B7C0-75FABB676841}"/>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54" name="Group 53">
            <a:extLst>
              <a:ext uri="{FF2B5EF4-FFF2-40B4-BE49-F238E27FC236}">
                <a16:creationId xmlns:a16="http://schemas.microsoft.com/office/drawing/2014/main" id="{34BF5A78-7931-4A40-93CB-1FA234E618DF}"/>
              </a:ext>
            </a:extLst>
          </p:cNvPr>
          <p:cNvGrpSpPr/>
          <p:nvPr/>
        </p:nvGrpSpPr>
        <p:grpSpPr>
          <a:xfrm>
            <a:off x="3359901" y="5419041"/>
            <a:ext cx="1326551" cy="1161290"/>
            <a:chOff x="484334" y="-48184"/>
            <a:chExt cx="5606092" cy="4907689"/>
          </a:xfrm>
        </p:grpSpPr>
        <p:pic>
          <p:nvPicPr>
            <p:cNvPr id="51" name="Picture 50" descr="A picture containing shape&#10;&#10;Description automatically generated">
              <a:extLst>
                <a:ext uri="{FF2B5EF4-FFF2-40B4-BE49-F238E27FC236}">
                  <a16:creationId xmlns:a16="http://schemas.microsoft.com/office/drawing/2014/main" id="{69D5EB8E-C49F-4E93-BB12-743C0FFC9903}"/>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53" name="Freeform: Shape 52">
              <a:extLst>
                <a:ext uri="{FF2B5EF4-FFF2-40B4-BE49-F238E27FC236}">
                  <a16:creationId xmlns:a16="http://schemas.microsoft.com/office/drawing/2014/main" id="{9A8A4ED3-E099-4DA6-B993-AB7586B947DB}"/>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167655E7-3F07-4B00-BCB2-DAF48176B486}"/>
              </a:ext>
            </a:extLst>
          </p:cNvPr>
          <p:cNvGrpSpPr/>
          <p:nvPr/>
        </p:nvGrpSpPr>
        <p:grpSpPr>
          <a:xfrm>
            <a:off x="3622353" y="5924811"/>
            <a:ext cx="1064099" cy="692568"/>
            <a:chOff x="6831672" y="1868280"/>
            <a:chExt cx="3184477" cy="2072614"/>
          </a:xfrm>
        </p:grpSpPr>
        <p:pic>
          <p:nvPicPr>
            <p:cNvPr id="56" name="Picture 55" descr="A picture containing shape&#10;&#10;Description automatically generated">
              <a:extLst>
                <a:ext uri="{FF2B5EF4-FFF2-40B4-BE49-F238E27FC236}">
                  <a16:creationId xmlns:a16="http://schemas.microsoft.com/office/drawing/2014/main" id="{7B75CA58-73C7-458D-9967-71C814377885}"/>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58" name="Picture 57" descr="A picture containing shape&#10;&#10;Description automatically generated">
              <a:extLst>
                <a:ext uri="{FF2B5EF4-FFF2-40B4-BE49-F238E27FC236}">
                  <a16:creationId xmlns:a16="http://schemas.microsoft.com/office/drawing/2014/main" id="{CCC09BA1-93EE-4842-A1E5-31FDD9E9E46F}"/>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60" name="Oval 59">
              <a:extLst>
                <a:ext uri="{FF2B5EF4-FFF2-40B4-BE49-F238E27FC236}">
                  <a16:creationId xmlns:a16="http://schemas.microsoft.com/office/drawing/2014/main" id="{760073C5-1453-4DAD-8463-B4D6452C78E4}"/>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A picture containing shape&#10;&#10;Description automatically generated">
              <a:extLst>
                <a:ext uri="{FF2B5EF4-FFF2-40B4-BE49-F238E27FC236}">
                  <a16:creationId xmlns:a16="http://schemas.microsoft.com/office/drawing/2014/main" id="{3978EED1-8EFF-4EFF-8083-C358B0C065AA}"/>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65" name="Title 1">
            <a:extLst>
              <a:ext uri="{FF2B5EF4-FFF2-40B4-BE49-F238E27FC236}">
                <a16:creationId xmlns:a16="http://schemas.microsoft.com/office/drawing/2014/main" id="{10128AA3-D089-4B98-A1AC-CB6D93E52397}"/>
              </a:ext>
            </a:extLst>
          </p:cNvPr>
          <p:cNvSpPr txBox="1">
            <a:spLocks/>
          </p:cNvSpPr>
          <p:nvPr/>
        </p:nvSpPr>
        <p:spPr>
          <a:xfrm>
            <a:off x="1190791" y="578760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D9695F"/>
                </a:solidFill>
                <a:latin typeface="Gill Sans Nova" panose="020B0602020104020203" pitchFamily="34" charset="0"/>
                <a:cs typeface="Helvetica" panose="020B0604020202020204" pitchFamily="34" charset="0"/>
              </a:rPr>
              <a:t>Structural</a:t>
            </a:r>
            <a:endParaRPr lang="en-US" sz="2400" b="1" dirty="0">
              <a:solidFill>
                <a:srgbClr val="D9695F"/>
              </a:solidFill>
              <a:latin typeface="Gill Sans Nova" panose="020B0602020104020203" pitchFamily="34" charset="0"/>
              <a:cs typeface="Helvetica" panose="020B0604020202020204" pitchFamily="34" charset="0"/>
            </a:endParaRPr>
          </a:p>
        </p:txBody>
      </p:sp>
      <p:sp>
        <p:nvSpPr>
          <p:cNvPr id="66" name="Title 1">
            <a:extLst>
              <a:ext uri="{FF2B5EF4-FFF2-40B4-BE49-F238E27FC236}">
                <a16:creationId xmlns:a16="http://schemas.microsoft.com/office/drawing/2014/main" id="{5D973E73-B27A-454C-9E55-3A20EE26019A}"/>
              </a:ext>
            </a:extLst>
          </p:cNvPr>
          <p:cNvSpPr txBox="1">
            <a:spLocks/>
          </p:cNvSpPr>
          <p:nvPr/>
        </p:nvSpPr>
        <p:spPr>
          <a:xfrm>
            <a:off x="76483" y="409600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Internalist</a:t>
            </a:r>
            <a:endParaRPr lang="en-US" sz="2400"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67" name="Right Brace 66">
            <a:extLst>
              <a:ext uri="{FF2B5EF4-FFF2-40B4-BE49-F238E27FC236}">
                <a16:creationId xmlns:a16="http://schemas.microsoft.com/office/drawing/2014/main" id="{B5B0AD7B-E6D6-4669-8D48-03BDF318A01D}"/>
              </a:ext>
            </a:extLst>
          </p:cNvPr>
          <p:cNvSpPr/>
          <p:nvPr/>
        </p:nvSpPr>
        <p:spPr>
          <a:xfrm rot="10800000">
            <a:off x="1582709" y="3814596"/>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68" name="Right Brace 67">
            <a:extLst>
              <a:ext uri="{FF2B5EF4-FFF2-40B4-BE49-F238E27FC236}">
                <a16:creationId xmlns:a16="http://schemas.microsoft.com/office/drawing/2014/main" id="{99FBF14C-CB70-4AE3-8239-AEB76B37720B}"/>
              </a:ext>
            </a:extLst>
          </p:cNvPr>
          <p:cNvSpPr/>
          <p:nvPr/>
        </p:nvSpPr>
        <p:spPr>
          <a:xfrm rot="10800000">
            <a:off x="3088556" y="580370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69" name="Title 1">
            <a:extLst>
              <a:ext uri="{FF2B5EF4-FFF2-40B4-BE49-F238E27FC236}">
                <a16:creationId xmlns:a16="http://schemas.microsoft.com/office/drawing/2014/main" id="{F1231D6E-4E9B-45D9-B007-AF7F727682FB}"/>
              </a:ext>
            </a:extLst>
          </p:cNvPr>
          <p:cNvSpPr txBox="1">
            <a:spLocks/>
          </p:cNvSpPr>
          <p:nvPr/>
        </p:nvSpPr>
        <p:spPr>
          <a:xfrm>
            <a:off x="8186660" y="6435780"/>
            <a:ext cx="4005340" cy="35337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2400" dirty="0">
                <a:solidFill>
                  <a:schemeClr val="tx1"/>
                </a:solidFill>
                <a:latin typeface="Gill Sans Nova" panose="020B0602020104020203" pitchFamily="34" charset="0"/>
                <a:cs typeface="Helvetica" panose="020B0604020202020204" pitchFamily="34" charset="0"/>
              </a:rPr>
              <a:t>following </a:t>
            </a:r>
            <a:r>
              <a:rPr lang="en-US" sz="2400" dirty="0" err="1">
                <a:solidFill>
                  <a:schemeClr val="tx1"/>
                </a:solidFill>
                <a:latin typeface="Gill Sans Nova" panose="020B0602020104020203" pitchFamily="34" charset="0"/>
                <a:cs typeface="Helvetica" panose="020B0604020202020204" pitchFamily="34" charset="0"/>
              </a:rPr>
              <a:t>Haslanger</a:t>
            </a:r>
            <a:r>
              <a:rPr lang="en-US" sz="2400" dirty="0">
                <a:solidFill>
                  <a:schemeClr val="tx1"/>
                </a:solidFill>
                <a:latin typeface="Gill Sans Nova" panose="020B0602020104020203" pitchFamily="34" charset="0"/>
                <a:cs typeface="Helvetica" panose="020B0604020202020204" pitchFamily="34" charset="0"/>
              </a:rPr>
              <a:t>; Vasilyeva et al., 2018</a:t>
            </a:r>
          </a:p>
        </p:txBody>
      </p:sp>
      <p:sp>
        <p:nvSpPr>
          <p:cNvPr id="34" name="Title 1">
            <a:extLst>
              <a:ext uri="{FF2B5EF4-FFF2-40B4-BE49-F238E27FC236}">
                <a16:creationId xmlns:a16="http://schemas.microsoft.com/office/drawing/2014/main" id="{45A2255E-290A-4F0C-8675-C669D19C15C2}"/>
              </a:ext>
            </a:extLst>
          </p:cNvPr>
          <p:cNvSpPr txBox="1">
            <a:spLocks/>
          </p:cNvSpPr>
          <p:nvPr/>
        </p:nvSpPr>
        <p:spPr>
          <a:xfrm>
            <a:off x="1741633" y="3584052"/>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49808C"/>
                </a:solidFill>
                <a:latin typeface="Gill Sans Nova" panose="020B0602020104020203" pitchFamily="34" charset="0"/>
                <a:cs typeface="Helvetica" panose="020B0604020202020204" pitchFamily="34" charset="0"/>
              </a:rPr>
              <a:t>Biological</a:t>
            </a:r>
            <a:endParaRPr lang="en-US" sz="2400" b="1" dirty="0">
              <a:solidFill>
                <a:srgbClr val="49808C"/>
              </a:solidFill>
              <a:latin typeface="Gill Sans Nova" panose="020B0602020104020203" pitchFamily="34" charset="0"/>
              <a:cs typeface="Helvetica" panose="020B0604020202020204" pitchFamily="34" charset="0"/>
            </a:endParaRPr>
          </a:p>
        </p:txBody>
      </p:sp>
      <p:sp>
        <p:nvSpPr>
          <p:cNvPr id="35" name="Title 1">
            <a:extLst>
              <a:ext uri="{FF2B5EF4-FFF2-40B4-BE49-F238E27FC236}">
                <a16:creationId xmlns:a16="http://schemas.microsoft.com/office/drawing/2014/main" id="{6FE5A158-8881-4EBE-B30D-1684D656DA2F}"/>
              </a:ext>
            </a:extLst>
          </p:cNvPr>
          <p:cNvSpPr txBox="1">
            <a:spLocks/>
          </p:cNvSpPr>
          <p:nvPr/>
        </p:nvSpPr>
        <p:spPr>
          <a:xfrm>
            <a:off x="1760868" y="4495227"/>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C09200"/>
                </a:solidFill>
                <a:latin typeface="Gill Sans Nova" panose="020B0602020104020203" pitchFamily="34" charset="0"/>
                <a:cs typeface="Helvetica" panose="020B0604020202020204" pitchFamily="34" charset="0"/>
              </a:rPr>
              <a:t>Cultural</a:t>
            </a:r>
            <a:endParaRPr lang="en-US" sz="2400" b="1" dirty="0">
              <a:solidFill>
                <a:srgbClr val="C09200"/>
              </a:solidFill>
              <a:latin typeface="Gill Sans Nova" panose="020B0602020104020203" pitchFamily="34" charset="0"/>
              <a:cs typeface="Helvetica" panose="020B0604020202020204" pitchFamily="34" charset="0"/>
            </a:endParaRPr>
          </a:p>
        </p:txBody>
      </p:sp>
      <p:sp>
        <p:nvSpPr>
          <p:cNvPr id="3" name="Title 1">
            <a:extLst>
              <a:ext uri="{FF2B5EF4-FFF2-40B4-BE49-F238E27FC236}">
                <a16:creationId xmlns:a16="http://schemas.microsoft.com/office/drawing/2014/main" id="{3097A763-828D-43A1-85D2-C47939AF66E8}"/>
              </a:ext>
            </a:extLst>
          </p:cNvPr>
          <p:cNvSpPr txBox="1">
            <a:spLocks/>
          </p:cNvSpPr>
          <p:nvPr/>
        </p:nvSpPr>
        <p:spPr>
          <a:xfrm>
            <a:off x="4721394" y="498872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social/economic systems</a:t>
            </a:r>
          </a:p>
        </p:txBody>
      </p:sp>
    </p:spTree>
    <p:extLst>
      <p:ext uri="{BB962C8B-B14F-4D97-AF65-F5344CB8AC3E}">
        <p14:creationId xmlns:p14="http://schemas.microsoft.com/office/powerpoint/2010/main" val="1352871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5B39DE-A225-4F84-833D-F2EE3E3FA48E}"/>
              </a:ext>
            </a:extLst>
          </p:cNvPr>
          <p:cNvSpPr txBox="1"/>
          <p:nvPr/>
        </p:nvSpPr>
        <p:spPr>
          <a:xfrm>
            <a:off x="1" y="-658"/>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kinds of input</a:t>
            </a:r>
            <a:endParaRPr lang="en-US" sz="3200" dirty="0">
              <a:solidFill>
                <a:schemeClr val="bg1"/>
              </a:solidFill>
              <a:latin typeface="Gill Sans Nova" panose="020B0602020104020203" pitchFamily="34" charset="0"/>
            </a:endParaRPr>
          </a:p>
        </p:txBody>
      </p:sp>
      <p:sp>
        <p:nvSpPr>
          <p:cNvPr id="35" name="TextBox 34">
            <a:extLst>
              <a:ext uri="{FF2B5EF4-FFF2-40B4-BE49-F238E27FC236}">
                <a16:creationId xmlns:a16="http://schemas.microsoft.com/office/drawing/2014/main" id="{0252ED89-3E08-428D-8D57-0EB1F6121BC3}"/>
              </a:ext>
            </a:extLst>
          </p:cNvPr>
          <p:cNvSpPr txBox="1"/>
          <p:nvPr/>
        </p:nvSpPr>
        <p:spPr>
          <a:xfrm>
            <a:off x="1" y="2909679"/>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lead us to these different construals?</a:t>
            </a:r>
            <a:endParaRPr lang="en-US" sz="3200" dirty="0">
              <a:solidFill>
                <a:schemeClr val="bg1"/>
              </a:solidFill>
              <a:latin typeface="Gill Sans Nova" panose="020B0602020104020203" pitchFamily="34" charset="0"/>
            </a:endParaRPr>
          </a:p>
        </p:txBody>
      </p:sp>
      <p:sp>
        <p:nvSpPr>
          <p:cNvPr id="25" name="Title 1">
            <a:extLst>
              <a:ext uri="{FF2B5EF4-FFF2-40B4-BE49-F238E27FC236}">
                <a16:creationId xmlns:a16="http://schemas.microsoft.com/office/drawing/2014/main" id="{482FFCD4-AF58-42BB-8E24-22244E336556}"/>
              </a:ext>
            </a:extLst>
          </p:cNvPr>
          <p:cNvSpPr txBox="1">
            <a:spLocks/>
          </p:cNvSpPr>
          <p:nvPr/>
        </p:nvSpPr>
        <p:spPr>
          <a:xfrm>
            <a:off x="4721394" y="342900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pic>
        <p:nvPicPr>
          <p:cNvPr id="26" name="Picture 25" descr="A picture containing shape&#10;&#10;Description automatically generated">
            <a:extLst>
              <a:ext uri="{FF2B5EF4-FFF2-40B4-BE49-F238E27FC236}">
                <a16:creationId xmlns:a16="http://schemas.microsoft.com/office/drawing/2014/main" id="{DBD18458-E3B6-4F51-A5C7-54866212B0EF}"/>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780968" y="3669143"/>
            <a:ext cx="371531" cy="885515"/>
          </a:xfrm>
          <a:prstGeom prst="rect">
            <a:avLst/>
          </a:prstGeom>
        </p:spPr>
      </p:pic>
      <p:grpSp>
        <p:nvGrpSpPr>
          <p:cNvPr id="27" name="Group 26">
            <a:extLst>
              <a:ext uri="{FF2B5EF4-FFF2-40B4-BE49-F238E27FC236}">
                <a16:creationId xmlns:a16="http://schemas.microsoft.com/office/drawing/2014/main" id="{CFD6D743-7D5D-430D-A756-13AFA450C917}"/>
              </a:ext>
            </a:extLst>
          </p:cNvPr>
          <p:cNvGrpSpPr/>
          <p:nvPr/>
        </p:nvGrpSpPr>
        <p:grpSpPr>
          <a:xfrm>
            <a:off x="3280813" y="4608794"/>
            <a:ext cx="1305142" cy="849451"/>
            <a:chOff x="3362449" y="2975463"/>
            <a:chExt cx="5467101" cy="3558259"/>
          </a:xfrm>
        </p:grpSpPr>
        <p:sp>
          <p:nvSpPr>
            <p:cNvPr id="28" name="Oval 27">
              <a:extLst>
                <a:ext uri="{FF2B5EF4-FFF2-40B4-BE49-F238E27FC236}">
                  <a16:creationId xmlns:a16="http://schemas.microsoft.com/office/drawing/2014/main" id="{DFF3F34F-3A1A-4630-BC45-CA64FC09367D}"/>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picture containing shape&#10;&#10;Description automatically generated">
              <a:extLst>
                <a:ext uri="{FF2B5EF4-FFF2-40B4-BE49-F238E27FC236}">
                  <a16:creationId xmlns:a16="http://schemas.microsoft.com/office/drawing/2014/main" id="{E5A5CC38-C484-4588-B6A7-D95976A70B44}"/>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30" name="Picture 29" descr="A picture containing shape&#10;&#10;Description automatically generated">
              <a:extLst>
                <a:ext uri="{FF2B5EF4-FFF2-40B4-BE49-F238E27FC236}">
                  <a16:creationId xmlns:a16="http://schemas.microsoft.com/office/drawing/2014/main" id="{8A7F938F-E61A-4472-B399-17286A7F547C}"/>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31" name="Picture 30" descr="A picture containing shape&#10;&#10;Description automatically generated">
              <a:extLst>
                <a:ext uri="{FF2B5EF4-FFF2-40B4-BE49-F238E27FC236}">
                  <a16:creationId xmlns:a16="http://schemas.microsoft.com/office/drawing/2014/main" id="{F8C5FBA1-3509-4465-8FF0-4EA1D3B14B23}"/>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32" name="Group 31">
            <a:extLst>
              <a:ext uri="{FF2B5EF4-FFF2-40B4-BE49-F238E27FC236}">
                <a16:creationId xmlns:a16="http://schemas.microsoft.com/office/drawing/2014/main" id="{DFAE6978-55E1-47A0-889D-8EF7AE3627B6}"/>
              </a:ext>
            </a:extLst>
          </p:cNvPr>
          <p:cNvGrpSpPr/>
          <p:nvPr/>
        </p:nvGrpSpPr>
        <p:grpSpPr>
          <a:xfrm>
            <a:off x="3359901" y="5419041"/>
            <a:ext cx="1326551" cy="1161290"/>
            <a:chOff x="484334" y="-48184"/>
            <a:chExt cx="5606092" cy="4907689"/>
          </a:xfrm>
        </p:grpSpPr>
        <p:pic>
          <p:nvPicPr>
            <p:cNvPr id="33" name="Picture 32" descr="A picture containing shape&#10;&#10;Description automatically generated">
              <a:extLst>
                <a:ext uri="{FF2B5EF4-FFF2-40B4-BE49-F238E27FC236}">
                  <a16:creationId xmlns:a16="http://schemas.microsoft.com/office/drawing/2014/main" id="{9FA20BE8-FFA5-4165-99A3-C9768E9960AD}"/>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34" name="Freeform: Shape 33">
              <a:extLst>
                <a:ext uri="{FF2B5EF4-FFF2-40B4-BE49-F238E27FC236}">
                  <a16:creationId xmlns:a16="http://schemas.microsoft.com/office/drawing/2014/main" id="{22B55D24-BDA4-4392-A9A3-CF5A782B2168}"/>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C08D818E-F01D-4C64-9B99-3D5C7E4A3623}"/>
              </a:ext>
            </a:extLst>
          </p:cNvPr>
          <p:cNvGrpSpPr/>
          <p:nvPr/>
        </p:nvGrpSpPr>
        <p:grpSpPr>
          <a:xfrm>
            <a:off x="3622353" y="5924811"/>
            <a:ext cx="1064099" cy="692568"/>
            <a:chOff x="6831672" y="1868280"/>
            <a:chExt cx="3184477" cy="2072614"/>
          </a:xfrm>
        </p:grpSpPr>
        <p:pic>
          <p:nvPicPr>
            <p:cNvPr id="37" name="Picture 36" descr="A picture containing shape&#10;&#10;Description automatically generated">
              <a:extLst>
                <a:ext uri="{FF2B5EF4-FFF2-40B4-BE49-F238E27FC236}">
                  <a16:creationId xmlns:a16="http://schemas.microsoft.com/office/drawing/2014/main" id="{5D4653DB-7028-4056-AA08-28FEB532391C}"/>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38" name="Picture 37" descr="A picture containing shape&#10;&#10;Description automatically generated">
              <a:extLst>
                <a:ext uri="{FF2B5EF4-FFF2-40B4-BE49-F238E27FC236}">
                  <a16:creationId xmlns:a16="http://schemas.microsoft.com/office/drawing/2014/main" id="{2E9C6443-5A0C-4368-BB28-5A4F0D608901}"/>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39" name="Oval 38">
              <a:extLst>
                <a:ext uri="{FF2B5EF4-FFF2-40B4-BE49-F238E27FC236}">
                  <a16:creationId xmlns:a16="http://schemas.microsoft.com/office/drawing/2014/main" id="{224CA794-075F-4C28-8754-633FB6A0C582}"/>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A picture containing shape&#10;&#10;Description automatically generated">
              <a:extLst>
                <a:ext uri="{FF2B5EF4-FFF2-40B4-BE49-F238E27FC236}">
                  <a16:creationId xmlns:a16="http://schemas.microsoft.com/office/drawing/2014/main" id="{B4BA0729-0980-4911-876F-13C1CA9FA8EB}"/>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41" name="Title 1">
            <a:extLst>
              <a:ext uri="{FF2B5EF4-FFF2-40B4-BE49-F238E27FC236}">
                <a16:creationId xmlns:a16="http://schemas.microsoft.com/office/drawing/2014/main" id="{3EBDE103-098D-476B-B04E-85297E10F999}"/>
              </a:ext>
            </a:extLst>
          </p:cNvPr>
          <p:cNvSpPr txBox="1">
            <a:spLocks/>
          </p:cNvSpPr>
          <p:nvPr/>
        </p:nvSpPr>
        <p:spPr>
          <a:xfrm>
            <a:off x="1190791" y="578760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D9695F"/>
                </a:solidFill>
                <a:latin typeface="Gill Sans Nova" panose="020B0602020104020203" pitchFamily="34" charset="0"/>
                <a:cs typeface="Helvetica" panose="020B0604020202020204" pitchFamily="34" charset="0"/>
              </a:rPr>
              <a:t>Structural</a:t>
            </a:r>
            <a:endParaRPr lang="en-US" sz="2400" b="1" dirty="0">
              <a:solidFill>
                <a:srgbClr val="D9695F"/>
              </a:solidFill>
              <a:latin typeface="Gill Sans Nova" panose="020B0602020104020203" pitchFamily="34" charset="0"/>
              <a:cs typeface="Helvetica" panose="020B0604020202020204" pitchFamily="34" charset="0"/>
            </a:endParaRPr>
          </a:p>
        </p:txBody>
      </p:sp>
      <p:sp>
        <p:nvSpPr>
          <p:cNvPr id="43" name="Title 1">
            <a:extLst>
              <a:ext uri="{FF2B5EF4-FFF2-40B4-BE49-F238E27FC236}">
                <a16:creationId xmlns:a16="http://schemas.microsoft.com/office/drawing/2014/main" id="{9D8FE461-CDD5-4E3F-9A66-A54105503709}"/>
              </a:ext>
            </a:extLst>
          </p:cNvPr>
          <p:cNvSpPr txBox="1">
            <a:spLocks/>
          </p:cNvSpPr>
          <p:nvPr/>
        </p:nvSpPr>
        <p:spPr>
          <a:xfrm>
            <a:off x="76483" y="409600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Internalist</a:t>
            </a:r>
            <a:endParaRPr lang="en-US" sz="2400"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45" name="Right Brace 44">
            <a:extLst>
              <a:ext uri="{FF2B5EF4-FFF2-40B4-BE49-F238E27FC236}">
                <a16:creationId xmlns:a16="http://schemas.microsoft.com/office/drawing/2014/main" id="{74214089-ECEF-4485-992B-69920E501248}"/>
              </a:ext>
            </a:extLst>
          </p:cNvPr>
          <p:cNvSpPr/>
          <p:nvPr/>
        </p:nvSpPr>
        <p:spPr>
          <a:xfrm rot="10800000">
            <a:off x="1582709" y="3814596"/>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47" name="Right Brace 46">
            <a:extLst>
              <a:ext uri="{FF2B5EF4-FFF2-40B4-BE49-F238E27FC236}">
                <a16:creationId xmlns:a16="http://schemas.microsoft.com/office/drawing/2014/main" id="{A3BE4423-1882-4215-8227-078C033F76F1}"/>
              </a:ext>
            </a:extLst>
          </p:cNvPr>
          <p:cNvSpPr/>
          <p:nvPr/>
        </p:nvSpPr>
        <p:spPr>
          <a:xfrm rot="10800000">
            <a:off x="3088556" y="580370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2" name="Title 1">
            <a:extLst>
              <a:ext uri="{FF2B5EF4-FFF2-40B4-BE49-F238E27FC236}">
                <a16:creationId xmlns:a16="http://schemas.microsoft.com/office/drawing/2014/main" id="{DCFB7E3B-99D5-4546-A4AC-FD4671635EDA}"/>
              </a:ext>
            </a:extLst>
          </p:cNvPr>
          <p:cNvSpPr txBox="1">
            <a:spLocks/>
          </p:cNvSpPr>
          <p:nvPr/>
        </p:nvSpPr>
        <p:spPr>
          <a:xfrm>
            <a:off x="1741633" y="3584052"/>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49808C"/>
                </a:solidFill>
                <a:latin typeface="Gill Sans Nova" panose="020B0602020104020203" pitchFamily="34" charset="0"/>
                <a:cs typeface="Helvetica" panose="020B0604020202020204" pitchFamily="34" charset="0"/>
              </a:rPr>
              <a:t>Biological</a:t>
            </a:r>
            <a:endParaRPr lang="en-US" sz="2400" b="1" dirty="0">
              <a:solidFill>
                <a:srgbClr val="49808C"/>
              </a:solidFill>
              <a:latin typeface="Gill Sans Nova" panose="020B0602020104020203" pitchFamily="34" charset="0"/>
              <a:cs typeface="Helvetica" panose="020B0604020202020204" pitchFamily="34" charset="0"/>
            </a:endParaRPr>
          </a:p>
        </p:txBody>
      </p:sp>
      <p:sp>
        <p:nvSpPr>
          <p:cNvPr id="55" name="Title 1">
            <a:extLst>
              <a:ext uri="{FF2B5EF4-FFF2-40B4-BE49-F238E27FC236}">
                <a16:creationId xmlns:a16="http://schemas.microsoft.com/office/drawing/2014/main" id="{02F13DE2-ACB9-42BC-B60F-1F8B00042440}"/>
              </a:ext>
            </a:extLst>
          </p:cNvPr>
          <p:cNvSpPr txBox="1">
            <a:spLocks/>
          </p:cNvSpPr>
          <p:nvPr/>
        </p:nvSpPr>
        <p:spPr>
          <a:xfrm>
            <a:off x="1760868" y="4495227"/>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C09200"/>
                </a:solidFill>
                <a:latin typeface="Gill Sans Nova" panose="020B0602020104020203" pitchFamily="34" charset="0"/>
                <a:cs typeface="Helvetica" panose="020B0604020202020204" pitchFamily="34" charset="0"/>
              </a:rPr>
              <a:t>Cultural</a:t>
            </a:r>
            <a:endParaRPr lang="en-US" sz="2400" b="1" dirty="0">
              <a:solidFill>
                <a:srgbClr val="C09200"/>
              </a:solidFill>
              <a:latin typeface="Gill Sans Nova" panose="020B0602020104020203" pitchFamily="34" charset="0"/>
              <a:cs typeface="Helvetica" panose="020B0604020202020204" pitchFamily="34" charset="0"/>
            </a:endParaRPr>
          </a:p>
        </p:txBody>
      </p:sp>
      <p:sp>
        <p:nvSpPr>
          <p:cNvPr id="57" name="Title 1">
            <a:extLst>
              <a:ext uri="{FF2B5EF4-FFF2-40B4-BE49-F238E27FC236}">
                <a16:creationId xmlns:a16="http://schemas.microsoft.com/office/drawing/2014/main" id="{8B7C9BC6-41D9-478A-90FA-D65311040780}"/>
              </a:ext>
            </a:extLst>
          </p:cNvPr>
          <p:cNvSpPr txBox="1">
            <a:spLocks/>
          </p:cNvSpPr>
          <p:nvPr/>
        </p:nvSpPr>
        <p:spPr>
          <a:xfrm>
            <a:off x="4721394" y="498872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social/economic systems</a:t>
            </a:r>
          </a:p>
        </p:txBody>
      </p:sp>
      <p:sp>
        <p:nvSpPr>
          <p:cNvPr id="2" name="Title 1">
            <a:extLst>
              <a:ext uri="{FF2B5EF4-FFF2-40B4-BE49-F238E27FC236}">
                <a16:creationId xmlns:a16="http://schemas.microsoft.com/office/drawing/2014/main" id="{9B007D68-FDA3-489C-9DAB-F13461DFA2B7}"/>
              </a:ext>
            </a:extLst>
          </p:cNvPr>
          <p:cNvSpPr txBox="1">
            <a:spLocks/>
          </p:cNvSpPr>
          <p:nvPr/>
        </p:nvSpPr>
        <p:spPr>
          <a:xfrm>
            <a:off x="4721394" y="406343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Tree>
    <p:extLst>
      <p:ext uri="{BB962C8B-B14F-4D97-AF65-F5344CB8AC3E}">
        <p14:creationId xmlns:p14="http://schemas.microsoft.com/office/powerpoint/2010/main" val="780833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5B39DE-A225-4F84-833D-F2EE3E3FA48E}"/>
              </a:ext>
            </a:extLst>
          </p:cNvPr>
          <p:cNvSpPr txBox="1"/>
          <p:nvPr/>
        </p:nvSpPr>
        <p:spPr>
          <a:xfrm>
            <a:off x="1" y="-658"/>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kinds of input</a:t>
            </a:r>
            <a:endParaRPr lang="en-US" sz="3200" dirty="0">
              <a:solidFill>
                <a:schemeClr val="bg1"/>
              </a:solidFill>
              <a:latin typeface="Gill Sans Nova" panose="020B0602020104020203" pitchFamily="34" charset="0"/>
            </a:endParaRPr>
          </a:p>
        </p:txBody>
      </p:sp>
      <p:sp>
        <p:nvSpPr>
          <p:cNvPr id="35" name="TextBox 34">
            <a:extLst>
              <a:ext uri="{FF2B5EF4-FFF2-40B4-BE49-F238E27FC236}">
                <a16:creationId xmlns:a16="http://schemas.microsoft.com/office/drawing/2014/main" id="{0252ED89-3E08-428D-8D57-0EB1F6121BC3}"/>
              </a:ext>
            </a:extLst>
          </p:cNvPr>
          <p:cNvSpPr txBox="1"/>
          <p:nvPr/>
        </p:nvSpPr>
        <p:spPr>
          <a:xfrm>
            <a:off x="1" y="2909679"/>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lead us to these different construals?</a:t>
            </a:r>
            <a:endParaRPr lang="en-US" sz="3200" dirty="0">
              <a:solidFill>
                <a:schemeClr val="bg1"/>
              </a:solidFill>
              <a:latin typeface="Gill Sans Nova" panose="020B0602020104020203" pitchFamily="34" charset="0"/>
            </a:endParaRPr>
          </a:p>
        </p:txBody>
      </p:sp>
      <p:sp>
        <p:nvSpPr>
          <p:cNvPr id="2" name="TextBox 1">
            <a:extLst>
              <a:ext uri="{FF2B5EF4-FFF2-40B4-BE49-F238E27FC236}">
                <a16:creationId xmlns:a16="http://schemas.microsoft.com/office/drawing/2014/main" id="{EACBF32F-8886-46A0-B371-699BE60D3221}"/>
              </a:ext>
            </a:extLst>
          </p:cNvPr>
          <p:cNvSpPr txBox="1"/>
          <p:nvPr/>
        </p:nvSpPr>
        <p:spPr>
          <a:xfrm>
            <a:off x="376394" y="1063529"/>
            <a:ext cx="4913734" cy="1384995"/>
          </a:xfrm>
          <a:prstGeom prst="rect">
            <a:avLst/>
          </a:prstGeom>
          <a:noFill/>
        </p:spPr>
        <p:txBody>
          <a:bodyPr wrap="square" rtlCol="0">
            <a:spAutoFit/>
          </a:bodyPr>
          <a:lstStyle/>
          <a:p>
            <a:pPr marL="233363" indent="-233363"/>
            <a:r>
              <a:rPr lang="en-US" sz="3600" dirty="0">
                <a:solidFill>
                  <a:schemeClr val="accent1"/>
                </a:solidFill>
                <a:latin typeface="Gill Sans Nova" panose="020B0602020104020203" pitchFamily="34" charset="0"/>
              </a:rPr>
              <a:t>Statistical evidence</a:t>
            </a:r>
          </a:p>
          <a:p>
            <a:pPr marL="233363" indent="-233363"/>
            <a:r>
              <a:rPr lang="en-US" sz="2400" dirty="0">
                <a:latin typeface="Gill Sans Nova" panose="020B0602020104020203" pitchFamily="34" charset="0"/>
              </a:rPr>
              <a:t>Property is disproportionately frequent among that category.</a:t>
            </a:r>
          </a:p>
        </p:txBody>
      </p:sp>
      <p:sp>
        <p:nvSpPr>
          <p:cNvPr id="26" name="Title 1">
            <a:extLst>
              <a:ext uri="{FF2B5EF4-FFF2-40B4-BE49-F238E27FC236}">
                <a16:creationId xmlns:a16="http://schemas.microsoft.com/office/drawing/2014/main" id="{06245430-9967-4EE7-B13B-265EED491944}"/>
              </a:ext>
            </a:extLst>
          </p:cNvPr>
          <p:cNvSpPr txBox="1">
            <a:spLocks/>
          </p:cNvSpPr>
          <p:nvPr/>
        </p:nvSpPr>
        <p:spPr>
          <a:xfrm>
            <a:off x="4721394" y="342900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pic>
        <p:nvPicPr>
          <p:cNvPr id="27" name="Picture 26" descr="A picture containing shape&#10;&#10;Description automatically generated">
            <a:extLst>
              <a:ext uri="{FF2B5EF4-FFF2-40B4-BE49-F238E27FC236}">
                <a16:creationId xmlns:a16="http://schemas.microsoft.com/office/drawing/2014/main" id="{0425A0C2-9A9E-4392-8584-16D6402DB04F}"/>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780968" y="3669143"/>
            <a:ext cx="371531" cy="885515"/>
          </a:xfrm>
          <a:prstGeom prst="rect">
            <a:avLst/>
          </a:prstGeom>
        </p:spPr>
      </p:pic>
      <p:grpSp>
        <p:nvGrpSpPr>
          <p:cNvPr id="28" name="Group 27">
            <a:extLst>
              <a:ext uri="{FF2B5EF4-FFF2-40B4-BE49-F238E27FC236}">
                <a16:creationId xmlns:a16="http://schemas.microsoft.com/office/drawing/2014/main" id="{A4E3A36E-013D-4BAA-8233-7654939F03D2}"/>
              </a:ext>
            </a:extLst>
          </p:cNvPr>
          <p:cNvGrpSpPr/>
          <p:nvPr/>
        </p:nvGrpSpPr>
        <p:grpSpPr>
          <a:xfrm>
            <a:off x="3280813" y="4608794"/>
            <a:ext cx="1305142" cy="849451"/>
            <a:chOff x="3362449" y="2975463"/>
            <a:chExt cx="5467101" cy="3558259"/>
          </a:xfrm>
        </p:grpSpPr>
        <p:sp>
          <p:nvSpPr>
            <p:cNvPr id="29" name="Oval 28">
              <a:extLst>
                <a:ext uri="{FF2B5EF4-FFF2-40B4-BE49-F238E27FC236}">
                  <a16:creationId xmlns:a16="http://schemas.microsoft.com/office/drawing/2014/main" id="{CEAD7BA4-BCD2-4612-A56E-4DBD7BCC106E}"/>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picture containing shape&#10;&#10;Description automatically generated">
              <a:extLst>
                <a:ext uri="{FF2B5EF4-FFF2-40B4-BE49-F238E27FC236}">
                  <a16:creationId xmlns:a16="http://schemas.microsoft.com/office/drawing/2014/main" id="{82644E43-2822-4054-9A4F-936305723FA6}"/>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31" name="Picture 30" descr="A picture containing shape&#10;&#10;Description automatically generated">
              <a:extLst>
                <a:ext uri="{FF2B5EF4-FFF2-40B4-BE49-F238E27FC236}">
                  <a16:creationId xmlns:a16="http://schemas.microsoft.com/office/drawing/2014/main" id="{BF93781D-42FF-4F24-8093-A733BECFA525}"/>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32" name="Picture 31" descr="A picture containing shape&#10;&#10;Description automatically generated">
              <a:extLst>
                <a:ext uri="{FF2B5EF4-FFF2-40B4-BE49-F238E27FC236}">
                  <a16:creationId xmlns:a16="http://schemas.microsoft.com/office/drawing/2014/main" id="{AFC0C412-065E-4DBF-B582-0172E4ADB23A}"/>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33" name="Group 32">
            <a:extLst>
              <a:ext uri="{FF2B5EF4-FFF2-40B4-BE49-F238E27FC236}">
                <a16:creationId xmlns:a16="http://schemas.microsoft.com/office/drawing/2014/main" id="{A07A373A-D471-4766-A03C-1AB995AE502D}"/>
              </a:ext>
            </a:extLst>
          </p:cNvPr>
          <p:cNvGrpSpPr/>
          <p:nvPr/>
        </p:nvGrpSpPr>
        <p:grpSpPr>
          <a:xfrm>
            <a:off x="3359901" y="5419041"/>
            <a:ext cx="1326551" cy="1161290"/>
            <a:chOff x="484334" y="-48184"/>
            <a:chExt cx="5606092" cy="4907689"/>
          </a:xfrm>
        </p:grpSpPr>
        <p:pic>
          <p:nvPicPr>
            <p:cNvPr id="34" name="Picture 33" descr="A picture containing shape&#10;&#10;Description automatically generated">
              <a:extLst>
                <a:ext uri="{FF2B5EF4-FFF2-40B4-BE49-F238E27FC236}">
                  <a16:creationId xmlns:a16="http://schemas.microsoft.com/office/drawing/2014/main" id="{70EEFD7D-D59F-4FBD-9D75-EAE781D3575E}"/>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36" name="Freeform: Shape 35">
              <a:extLst>
                <a:ext uri="{FF2B5EF4-FFF2-40B4-BE49-F238E27FC236}">
                  <a16:creationId xmlns:a16="http://schemas.microsoft.com/office/drawing/2014/main" id="{FC0A47CB-9285-4F4A-812E-C5621102BCE4}"/>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E8169665-4D0A-4A93-92BF-ED7C79FBB1C9}"/>
              </a:ext>
            </a:extLst>
          </p:cNvPr>
          <p:cNvGrpSpPr/>
          <p:nvPr/>
        </p:nvGrpSpPr>
        <p:grpSpPr>
          <a:xfrm>
            <a:off x="3622353" y="5924811"/>
            <a:ext cx="1064099" cy="692568"/>
            <a:chOff x="6831672" y="1868280"/>
            <a:chExt cx="3184477" cy="2072614"/>
          </a:xfrm>
        </p:grpSpPr>
        <p:pic>
          <p:nvPicPr>
            <p:cNvPr id="38" name="Picture 37" descr="A picture containing shape&#10;&#10;Description automatically generated">
              <a:extLst>
                <a:ext uri="{FF2B5EF4-FFF2-40B4-BE49-F238E27FC236}">
                  <a16:creationId xmlns:a16="http://schemas.microsoft.com/office/drawing/2014/main" id="{6D33ADA4-0784-41C5-898E-A35D09636B4A}"/>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39" name="Picture 38" descr="A picture containing shape&#10;&#10;Description automatically generated">
              <a:extLst>
                <a:ext uri="{FF2B5EF4-FFF2-40B4-BE49-F238E27FC236}">
                  <a16:creationId xmlns:a16="http://schemas.microsoft.com/office/drawing/2014/main" id="{B7327CD5-9DB7-426E-8415-034F49F6E955}"/>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40" name="Oval 39">
              <a:extLst>
                <a:ext uri="{FF2B5EF4-FFF2-40B4-BE49-F238E27FC236}">
                  <a16:creationId xmlns:a16="http://schemas.microsoft.com/office/drawing/2014/main" id="{7ED45CCC-2DCA-4FAF-B884-9136EDA00A28}"/>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descr="A picture containing shape&#10;&#10;Description automatically generated">
              <a:extLst>
                <a:ext uri="{FF2B5EF4-FFF2-40B4-BE49-F238E27FC236}">
                  <a16:creationId xmlns:a16="http://schemas.microsoft.com/office/drawing/2014/main" id="{6E42F977-2BE1-40A3-BF0A-6F5EB9CBC592}"/>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43" name="Title 1">
            <a:extLst>
              <a:ext uri="{FF2B5EF4-FFF2-40B4-BE49-F238E27FC236}">
                <a16:creationId xmlns:a16="http://schemas.microsoft.com/office/drawing/2014/main" id="{3D6AE5ED-860E-46A6-85EF-C5C48B144DB6}"/>
              </a:ext>
            </a:extLst>
          </p:cNvPr>
          <p:cNvSpPr txBox="1">
            <a:spLocks/>
          </p:cNvSpPr>
          <p:nvPr/>
        </p:nvSpPr>
        <p:spPr>
          <a:xfrm>
            <a:off x="1190791" y="578760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D9695F"/>
                </a:solidFill>
                <a:latin typeface="Gill Sans Nova" panose="020B0602020104020203" pitchFamily="34" charset="0"/>
                <a:cs typeface="Helvetica" panose="020B0604020202020204" pitchFamily="34" charset="0"/>
              </a:rPr>
              <a:t>Structural</a:t>
            </a:r>
            <a:endParaRPr lang="en-US" sz="2400" b="1" dirty="0">
              <a:solidFill>
                <a:srgbClr val="D9695F"/>
              </a:solidFill>
              <a:latin typeface="Gill Sans Nova" panose="020B0602020104020203" pitchFamily="34" charset="0"/>
              <a:cs typeface="Helvetica" panose="020B0604020202020204" pitchFamily="34" charset="0"/>
            </a:endParaRPr>
          </a:p>
        </p:txBody>
      </p:sp>
      <p:sp>
        <p:nvSpPr>
          <p:cNvPr id="45" name="Title 1">
            <a:extLst>
              <a:ext uri="{FF2B5EF4-FFF2-40B4-BE49-F238E27FC236}">
                <a16:creationId xmlns:a16="http://schemas.microsoft.com/office/drawing/2014/main" id="{09E86DE2-9DB5-4151-B45C-E2A5C56F743D}"/>
              </a:ext>
            </a:extLst>
          </p:cNvPr>
          <p:cNvSpPr txBox="1">
            <a:spLocks/>
          </p:cNvSpPr>
          <p:nvPr/>
        </p:nvSpPr>
        <p:spPr>
          <a:xfrm>
            <a:off x="76483" y="409600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Internalist</a:t>
            </a:r>
            <a:endParaRPr lang="en-US" sz="2400"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47" name="Right Brace 46">
            <a:extLst>
              <a:ext uri="{FF2B5EF4-FFF2-40B4-BE49-F238E27FC236}">
                <a16:creationId xmlns:a16="http://schemas.microsoft.com/office/drawing/2014/main" id="{B0934460-B032-4C76-BFF4-7AA1B79C2CC5}"/>
              </a:ext>
            </a:extLst>
          </p:cNvPr>
          <p:cNvSpPr/>
          <p:nvPr/>
        </p:nvSpPr>
        <p:spPr>
          <a:xfrm rot="10800000">
            <a:off x="1582709" y="3814596"/>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0" name="Right Brace 49">
            <a:extLst>
              <a:ext uri="{FF2B5EF4-FFF2-40B4-BE49-F238E27FC236}">
                <a16:creationId xmlns:a16="http://schemas.microsoft.com/office/drawing/2014/main" id="{B2187E8E-A243-46FD-8D11-B8409A86787C}"/>
              </a:ext>
            </a:extLst>
          </p:cNvPr>
          <p:cNvSpPr/>
          <p:nvPr/>
        </p:nvSpPr>
        <p:spPr>
          <a:xfrm rot="10800000">
            <a:off x="3088556" y="580370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2" name="Title 1">
            <a:extLst>
              <a:ext uri="{FF2B5EF4-FFF2-40B4-BE49-F238E27FC236}">
                <a16:creationId xmlns:a16="http://schemas.microsoft.com/office/drawing/2014/main" id="{54204F65-F33D-42CF-8CA1-4A25208A8DD3}"/>
              </a:ext>
            </a:extLst>
          </p:cNvPr>
          <p:cNvSpPr txBox="1">
            <a:spLocks/>
          </p:cNvSpPr>
          <p:nvPr/>
        </p:nvSpPr>
        <p:spPr>
          <a:xfrm>
            <a:off x="1741633" y="3584052"/>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49808C"/>
                </a:solidFill>
                <a:latin typeface="Gill Sans Nova" panose="020B0602020104020203" pitchFamily="34" charset="0"/>
                <a:cs typeface="Helvetica" panose="020B0604020202020204" pitchFamily="34" charset="0"/>
              </a:rPr>
              <a:t>Biological</a:t>
            </a:r>
            <a:endParaRPr lang="en-US" sz="2400" b="1" dirty="0">
              <a:solidFill>
                <a:srgbClr val="49808C"/>
              </a:solidFill>
              <a:latin typeface="Gill Sans Nova" panose="020B0602020104020203" pitchFamily="34" charset="0"/>
              <a:cs typeface="Helvetica" panose="020B0604020202020204" pitchFamily="34" charset="0"/>
            </a:endParaRPr>
          </a:p>
        </p:txBody>
      </p:sp>
      <p:sp>
        <p:nvSpPr>
          <p:cNvPr id="55" name="Title 1">
            <a:extLst>
              <a:ext uri="{FF2B5EF4-FFF2-40B4-BE49-F238E27FC236}">
                <a16:creationId xmlns:a16="http://schemas.microsoft.com/office/drawing/2014/main" id="{CCD4215F-B7B7-4F5B-A6D7-77454B3336DD}"/>
              </a:ext>
            </a:extLst>
          </p:cNvPr>
          <p:cNvSpPr txBox="1">
            <a:spLocks/>
          </p:cNvSpPr>
          <p:nvPr/>
        </p:nvSpPr>
        <p:spPr>
          <a:xfrm>
            <a:off x="1760868" y="4495227"/>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C09200"/>
                </a:solidFill>
                <a:latin typeface="Gill Sans Nova" panose="020B0602020104020203" pitchFamily="34" charset="0"/>
                <a:cs typeface="Helvetica" panose="020B0604020202020204" pitchFamily="34" charset="0"/>
              </a:rPr>
              <a:t>Cultural</a:t>
            </a:r>
            <a:endParaRPr lang="en-US" sz="2400" b="1" dirty="0">
              <a:solidFill>
                <a:srgbClr val="C09200"/>
              </a:solidFill>
              <a:latin typeface="Gill Sans Nova" panose="020B0602020104020203" pitchFamily="34" charset="0"/>
              <a:cs typeface="Helvetica" panose="020B0604020202020204" pitchFamily="34" charset="0"/>
            </a:endParaRPr>
          </a:p>
        </p:txBody>
      </p:sp>
      <p:sp>
        <p:nvSpPr>
          <p:cNvPr id="57" name="Title 1">
            <a:extLst>
              <a:ext uri="{FF2B5EF4-FFF2-40B4-BE49-F238E27FC236}">
                <a16:creationId xmlns:a16="http://schemas.microsoft.com/office/drawing/2014/main" id="{26146B4F-5263-439B-B64C-08BCFAA8513C}"/>
              </a:ext>
            </a:extLst>
          </p:cNvPr>
          <p:cNvSpPr txBox="1">
            <a:spLocks/>
          </p:cNvSpPr>
          <p:nvPr/>
        </p:nvSpPr>
        <p:spPr>
          <a:xfrm>
            <a:off x="4721394" y="498872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social/economic systems</a:t>
            </a:r>
          </a:p>
        </p:txBody>
      </p:sp>
      <p:sp>
        <p:nvSpPr>
          <p:cNvPr id="59" name="Title 1">
            <a:extLst>
              <a:ext uri="{FF2B5EF4-FFF2-40B4-BE49-F238E27FC236}">
                <a16:creationId xmlns:a16="http://schemas.microsoft.com/office/drawing/2014/main" id="{09B49B24-A357-4D01-A488-160EDACF2C49}"/>
              </a:ext>
            </a:extLst>
          </p:cNvPr>
          <p:cNvSpPr txBox="1">
            <a:spLocks/>
          </p:cNvSpPr>
          <p:nvPr/>
        </p:nvSpPr>
        <p:spPr>
          <a:xfrm>
            <a:off x="4721394" y="406343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Tree>
    <p:extLst>
      <p:ext uri="{BB962C8B-B14F-4D97-AF65-F5344CB8AC3E}">
        <p14:creationId xmlns:p14="http://schemas.microsoft.com/office/powerpoint/2010/main" val="3364247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5B39DE-A225-4F84-833D-F2EE3E3FA48E}"/>
              </a:ext>
            </a:extLst>
          </p:cNvPr>
          <p:cNvSpPr txBox="1"/>
          <p:nvPr/>
        </p:nvSpPr>
        <p:spPr>
          <a:xfrm>
            <a:off x="1" y="-658"/>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kinds of input</a:t>
            </a:r>
            <a:endParaRPr lang="en-US" sz="3200" dirty="0">
              <a:solidFill>
                <a:schemeClr val="bg1"/>
              </a:solidFill>
              <a:latin typeface="Gill Sans Nova" panose="020B0602020104020203" pitchFamily="34" charset="0"/>
            </a:endParaRPr>
          </a:p>
        </p:txBody>
      </p:sp>
      <p:sp>
        <p:nvSpPr>
          <p:cNvPr id="35" name="TextBox 34">
            <a:extLst>
              <a:ext uri="{FF2B5EF4-FFF2-40B4-BE49-F238E27FC236}">
                <a16:creationId xmlns:a16="http://schemas.microsoft.com/office/drawing/2014/main" id="{0252ED89-3E08-428D-8D57-0EB1F6121BC3}"/>
              </a:ext>
            </a:extLst>
          </p:cNvPr>
          <p:cNvSpPr txBox="1"/>
          <p:nvPr/>
        </p:nvSpPr>
        <p:spPr>
          <a:xfrm>
            <a:off x="1" y="2909679"/>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lead us to these different construals?</a:t>
            </a:r>
            <a:endParaRPr lang="en-US" sz="3200" dirty="0">
              <a:solidFill>
                <a:schemeClr val="bg1"/>
              </a:solidFill>
              <a:latin typeface="Gill Sans Nova" panose="020B0602020104020203" pitchFamily="34" charset="0"/>
            </a:endParaRPr>
          </a:p>
        </p:txBody>
      </p:sp>
      <p:sp>
        <p:nvSpPr>
          <p:cNvPr id="4" name="TextBox 3">
            <a:extLst>
              <a:ext uri="{FF2B5EF4-FFF2-40B4-BE49-F238E27FC236}">
                <a16:creationId xmlns:a16="http://schemas.microsoft.com/office/drawing/2014/main" id="{764BB400-2B50-4841-962D-09E5D4E79891}"/>
              </a:ext>
            </a:extLst>
          </p:cNvPr>
          <p:cNvSpPr txBox="1"/>
          <p:nvPr/>
        </p:nvSpPr>
        <p:spPr>
          <a:xfrm>
            <a:off x="5007429" y="940022"/>
            <a:ext cx="6441912" cy="1754326"/>
          </a:xfrm>
          <a:prstGeom prst="rect">
            <a:avLst/>
          </a:prstGeom>
          <a:noFill/>
        </p:spPr>
        <p:txBody>
          <a:bodyPr wrap="square" rtlCol="0">
            <a:spAutoFit/>
          </a:bodyPr>
          <a:lstStyle/>
          <a:p>
            <a:pPr marL="233363" indent="-233363"/>
            <a:r>
              <a:rPr lang="en-US" sz="3600" dirty="0">
                <a:solidFill>
                  <a:schemeClr val="accent1"/>
                </a:solidFill>
                <a:latin typeface="Gill Sans Nova" panose="020B0602020104020203" pitchFamily="34" charset="0"/>
              </a:rPr>
              <a:t>Language</a:t>
            </a:r>
          </a:p>
          <a:p>
            <a:pPr marL="233363" indent="-233363"/>
            <a:r>
              <a:rPr lang="en-US" sz="2400" dirty="0">
                <a:latin typeface="Gill Sans Nova" panose="020B0602020104020203" pitchFamily="34" charset="0"/>
              </a:rPr>
              <a:t>Generics: “Black people end up in prison.”</a:t>
            </a:r>
          </a:p>
          <a:p>
            <a:pPr marL="233363" indent="-233363"/>
            <a:r>
              <a:rPr lang="en-US" sz="2400" dirty="0">
                <a:latin typeface="Gill Sans Nova" panose="020B0602020104020203" pitchFamily="34" charset="0"/>
              </a:rPr>
              <a:t>Formal explanations: </a:t>
            </a:r>
            <a:br>
              <a:rPr lang="en-US" sz="2400" dirty="0">
                <a:latin typeface="Gill Sans Nova" panose="020B0602020104020203" pitchFamily="34" charset="0"/>
              </a:rPr>
            </a:br>
            <a:r>
              <a:rPr lang="en-US" sz="2400" dirty="0">
                <a:latin typeface="Gill Sans Nova" panose="020B0602020104020203" pitchFamily="34" charset="0"/>
              </a:rPr>
              <a:t>“He ended up in prison because he’s Black.”</a:t>
            </a:r>
          </a:p>
        </p:txBody>
      </p:sp>
      <p:sp>
        <p:nvSpPr>
          <p:cNvPr id="5" name="TextBox 4">
            <a:extLst>
              <a:ext uri="{FF2B5EF4-FFF2-40B4-BE49-F238E27FC236}">
                <a16:creationId xmlns:a16="http://schemas.microsoft.com/office/drawing/2014/main" id="{128E0488-E256-4B3F-9A5D-34F9E3BC1CF2}"/>
              </a:ext>
            </a:extLst>
          </p:cNvPr>
          <p:cNvSpPr txBox="1"/>
          <p:nvPr/>
        </p:nvSpPr>
        <p:spPr>
          <a:xfrm>
            <a:off x="376394" y="1063529"/>
            <a:ext cx="4913734" cy="1384995"/>
          </a:xfrm>
          <a:prstGeom prst="rect">
            <a:avLst/>
          </a:prstGeom>
          <a:noFill/>
        </p:spPr>
        <p:txBody>
          <a:bodyPr wrap="square" rtlCol="0">
            <a:spAutoFit/>
          </a:bodyPr>
          <a:lstStyle/>
          <a:p>
            <a:pPr marL="233363" indent="-233363"/>
            <a:r>
              <a:rPr lang="en-US" sz="3600" dirty="0">
                <a:solidFill>
                  <a:schemeClr val="bg1">
                    <a:lumMod val="65000"/>
                  </a:schemeClr>
                </a:solidFill>
                <a:latin typeface="Gill Sans Nova" panose="020B0602020104020203" pitchFamily="34" charset="0"/>
              </a:rPr>
              <a:t>Statistical evidence</a:t>
            </a:r>
          </a:p>
          <a:p>
            <a:pPr marL="233363" indent="-233363"/>
            <a:r>
              <a:rPr lang="en-US" sz="2400" dirty="0">
                <a:solidFill>
                  <a:schemeClr val="bg1">
                    <a:lumMod val="65000"/>
                  </a:schemeClr>
                </a:solidFill>
                <a:latin typeface="Gill Sans Nova" panose="020B0602020104020203" pitchFamily="34" charset="0"/>
              </a:rPr>
              <a:t>Property is disproportionately frequent among that category.</a:t>
            </a:r>
          </a:p>
        </p:txBody>
      </p:sp>
      <p:sp>
        <p:nvSpPr>
          <p:cNvPr id="27" name="Title 1">
            <a:extLst>
              <a:ext uri="{FF2B5EF4-FFF2-40B4-BE49-F238E27FC236}">
                <a16:creationId xmlns:a16="http://schemas.microsoft.com/office/drawing/2014/main" id="{E15D1C47-C7FF-446B-AD2D-6EA067E04865}"/>
              </a:ext>
            </a:extLst>
          </p:cNvPr>
          <p:cNvSpPr txBox="1">
            <a:spLocks/>
          </p:cNvSpPr>
          <p:nvPr/>
        </p:nvSpPr>
        <p:spPr>
          <a:xfrm>
            <a:off x="4721394" y="342900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pic>
        <p:nvPicPr>
          <p:cNvPr id="28" name="Picture 27" descr="A picture containing shape&#10;&#10;Description automatically generated">
            <a:extLst>
              <a:ext uri="{FF2B5EF4-FFF2-40B4-BE49-F238E27FC236}">
                <a16:creationId xmlns:a16="http://schemas.microsoft.com/office/drawing/2014/main" id="{D9865554-EA64-4BE7-93A6-914C8175ECB2}"/>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780968" y="3669143"/>
            <a:ext cx="371531" cy="885515"/>
          </a:xfrm>
          <a:prstGeom prst="rect">
            <a:avLst/>
          </a:prstGeom>
        </p:spPr>
      </p:pic>
      <p:grpSp>
        <p:nvGrpSpPr>
          <p:cNvPr id="29" name="Group 28">
            <a:extLst>
              <a:ext uri="{FF2B5EF4-FFF2-40B4-BE49-F238E27FC236}">
                <a16:creationId xmlns:a16="http://schemas.microsoft.com/office/drawing/2014/main" id="{2274C4A9-A080-43DB-8869-7DC2BEDFA868}"/>
              </a:ext>
            </a:extLst>
          </p:cNvPr>
          <p:cNvGrpSpPr/>
          <p:nvPr/>
        </p:nvGrpSpPr>
        <p:grpSpPr>
          <a:xfrm>
            <a:off x="3280813" y="4608794"/>
            <a:ext cx="1305142" cy="849451"/>
            <a:chOff x="3362449" y="2975463"/>
            <a:chExt cx="5467101" cy="3558259"/>
          </a:xfrm>
        </p:grpSpPr>
        <p:sp>
          <p:nvSpPr>
            <p:cNvPr id="30" name="Oval 29">
              <a:extLst>
                <a:ext uri="{FF2B5EF4-FFF2-40B4-BE49-F238E27FC236}">
                  <a16:creationId xmlns:a16="http://schemas.microsoft.com/office/drawing/2014/main" id="{486A4681-616B-42E8-8D0C-966AB958976E}"/>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shape&#10;&#10;Description automatically generated">
              <a:extLst>
                <a:ext uri="{FF2B5EF4-FFF2-40B4-BE49-F238E27FC236}">
                  <a16:creationId xmlns:a16="http://schemas.microsoft.com/office/drawing/2014/main" id="{6B518370-E78D-47AB-97EF-818C55CBE048}"/>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32" name="Picture 31" descr="A picture containing shape&#10;&#10;Description automatically generated">
              <a:extLst>
                <a:ext uri="{FF2B5EF4-FFF2-40B4-BE49-F238E27FC236}">
                  <a16:creationId xmlns:a16="http://schemas.microsoft.com/office/drawing/2014/main" id="{2E5CCC91-F58D-4EFA-9D92-1AAF47D87C88}"/>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33" name="Picture 32" descr="A picture containing shape&#10;&#10;Description automatically generated">
              <a:extLst>
                <a:ext uri="{FF2B5EF4-FFF2-40B4-BE49-F238E27FC236}">
                  <a16:creationId xmlns:a16="http://schemas.microsoft.com/office/drawing/2014/main" id="{BA8D7F61-A892-4D06-9104-2266FD19F725}"/>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34" name="Group 33">
            <a:extLst>
              <a:ext uri="{FF2B5EF4-FFF2-40B4-BE49-F238E27FC236}">
                <a16:creationId xmlns:a16="http://schemas.microsoft.com/office/drawing/2014/main" id="{41F78073-114D-4D34-B9ED-BFECEC2CCB77}"/>
              </a:ext>
            </a:extLst>
          </p:cNvPr>
          <p:cNvGrpSpPr/>
          <p:nvPr/>
        </p:nvGrpSpPr>
        <p:grpSpPr>
          <a:xfrm>
            <a:off x="3359901" y="5419041"/>
            <a:ext cx="1326551" cy="1161290"/>
            <a:chOff x="484334" y="-48184"/>
            <a:chExt cx="5606092" cy="4907689"/>
          </a:xfrm>
        </p:grpSpPr>
        <p:pic>
          <p:nvPicPr>
            <p:cNvPr id="36" name="Picture 35" descr="A picture containing shape&#10;&#10;Description automatically generated">
              <a:extLst>
                <a:ext uri="{FF2B5EF4-FFF2-40B4-BE49-F238E27FC236}">
                  <a16:creationId xmlns:a16="http://schemas.microsoft.com/office/drawing/2014/main" id="{D4E1F42A-05F1-4FF1-9E01-60D52BEDD912}"/>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37" name="Freeform: Shape 36">
              <a:extLst>
                <a:ext uri="{FF2B5EF4-FFF2-40B4-BE49-F238E27FC236}">
                  <a16:creationId xmlns:a16="http://schemas.microsoft.com/office/drawing/2014/main" id="{91C7954A-BED0-474F-82B5-7E1DD1AEFF93}"/>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4200A735-CC2E-4BAB-97E3-F6984BC3BBCA}"/>
              </a:ext>
            </a:extLst>
          </p:cNvPr>
          <p:cNvGrpSpPr/>
          <p:nvPr/>
        </p:nvGrpSpPr>
        <p:grpSpPr>
          <a:xfrm>
            <a:off x="3622353" y="5924811"/>
            <a:ext cx="1064099" cy="692568"/>
            <a:chOff x="6831672" y="1868280"/>
            <a:chExt cx="3184477" cy="2072614"/>
          </a:xfrm>
        </p:grpSpPr>
        <p:pic>
          <p:nvPicPr>
            <p:cNvPr id="39" name="Picture 38" descr="A picture containing shape&#10;&#10;Description automatically generated">
              <a:extLst>
                <a:ext uri="{FF2B5EF4-FFF2-40B4-BE49-F238E27FC236}">
                  <a16:creationId xmlns:a16="http://schemas.microsoft.com/office/drawing/2014/main" id="{5D6C1A9B-7093-4D00-8FCE-375A53F3355F}"/>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CD472BF7-E57B-402F-A1BE-D132DF8411B5}"/>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41" name="Oval 40">
              <a:extLst>
                <a:ext uri="{FF2B5EF4-FFF2-40B4-BE49-F238E27FC236}">
                  <a16:creationId xmlns:a16="http://schemas.microsoft.com/office/drawing/2014/main" id="{4A8C0B3C-92A1-400C-8FD5-4A0E5F1FC52B}"/>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picture containing shape&#10;&#10;Description automatically generated">
              <a:extLst>
                <a:ext uri="{FF2B5EF4-FFF2-40B4-BE49-F238E27FC236}">
                  <a16:creationId xmlns:a16="http://schemas.microsoft.com/office/drawing/2014/main" id="{74A686B1-CF72-4396-9BA1-8BAF7C435BCA}"/>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45" name="Title 1">
            <a:extLst>
              <a:ext uri="{FF2B5EF4-FFF2-40B4-BE49-F238E27FC236}">
                <a16:creationId xmlns:a16="http://schemas.microsoft.com/office/drawing/2014/main" id="{FB679622-19F6-4B7E-B830-50AD1BD5C75B}"/>
              </a:ext>
            </a:extLst>
          </p:cNvPr>
          <p:cNvSpPr txBox="1">
            <a:spLocks/>
          </p:cNvSpPr>
          <p:nvPr/>
        </p:nvSpPr>
        <p:spPr>
          <a:xfrm>
            <a:off x="1190791" y="578760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D9695F"/>
                </a:solidFill>
                <a:latin typeface="Gill Sans Nova" panose="020B0602020104020203" pitchFamily="34" charset="0"/>
                <a:cs typeface="Helvetica" panose="020B0604020202020204" pitchFamily="34" charset="0"/>
              </a:rPr>
              <a:t>Structural</a:t>
            </a:r>
            <a:endParaRPr lang="en-US" sz="2400" b="1" dirty="0">
              <a:solidFill>
                <a:srgbClr val="D9695F"/>
              </a:solidFill>
              <a:latin typeface="Gill Sans Nova" panose="020B0602020104020203" pitchFamily="34" charset="0"/>
              <a:cs typeface="Helvetica" panose="020B0604020202020204" pitchFamily="34" charset="0"/>
            </a:endParaRPr>
          </a:p>
        </p:txBody>
      </p:sp>
      <p:sp>
        <p:nvSpPr>
          <p:cNvPr id="47" name="Title 1">
            <a:extLst>
              <a:ext uri="{FF2B5EF4-FFF2-40B4-BE49-F238E27FC236}">
                <a16:creationId xmlns:a16="http://schemas.microsoft.com/office/drawing/2014/main" id="{95EF517D-D7A4-4F4E-A6B2-4CC44E9345FD}"/>
              </a:ext>
            </a:extLst>
          </p:cNvPr>
          <p:cNvSpPr txBox="1">
            <a:spLocks/>
          </p:cNvSpPr>
          <p:nvPr/>
        </p:nvSpPr>
        <p:spPr>
          <a:xfrm>
            <a:off x="76483" y="409600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Internalist</a:t>
            </a:r>
            <a:endParaRPr lang="en-US" sz="2400"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50" name="Right Brace 49">
            <a:extLst>
              <a:ext uri="{FF2B5EF4-FFF2-40B4-BE49-F238E27FC236}">
                <a16:creationId xmlns:a16="http://schemas.microsoft.com/office/drawing/2014/main" id="{ABE79519-A11C-43A2-88BA-8EB53DC79B5B}"/>
              </a:ext>
            </a:extLst>
          </p:cNvPr>
          <p:cNvSpPr/>
          <p:nvPr/>
        </p:nvSpPr>
        <p:spPr>
          <a:xfrm rot="10800000">
            <a:off x="1582709" y="3814596"/>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2" name="Right Brace 51">
            <a:extLst>
              <a:ext uri="{FF2B5EF4-FFF2-40B4-BE49-F238E27FC236}">
                <a16:creationId xmlns:a16="http://schemas.microsoft.com/office/drawing/2014/main" id="{A4B0CFD9-B632-4D32-BCF6-B3E4331EA949}"/>
              </a:ext>
            </a:extLst>
          </p:cNvPr>
          <p:cNvSpPr/>
          <p:nvPr/>
        </p:nvSpPr>
        <p:spPr>
          <a:xfrm rot="10800000">
            <a:off x="3088556" y="580370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5" name="Title 1">
            <a:extLst>
              <a:ext uri="{FF2B5EF4-FFF2-40B4-BE49-F238E27FC236}">
                <a16:creationId xmlns:a16="http://schemas.microsoft.com/office/drawing/2014/main" id="{374F02A7-FAD6-4904-9225-4D766734B8C8}"/>
              </a:ext>
            </a:extLst>
          </p:cNvPr>
          <p:cNvSpPr txBox="1">
            <a:spLocks/>
          </p:cNvSpPr>
          <p:nvPr/>
        </p:nvSpPr>
        <p:spPr>
          <a:xfrm>
            <a:off x="1741633" y="3584052"/>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49808C"/>
                </a:solidFill>
                <a:latin typeface="Gill Sans Nova" panose="020B0602020104020203" pitchFamily="34" charset="0"/>
                <a:cs typeface="Helvetica" panose="020B0604020202020204" pitchFamily="34" charset="0"/>
              </a:rPr>
              <a:t>Biological</a:t>
            </a:r>
            <a:endParaRPr lang="en-US" sz="2400" b="1" dirty="0">
              <a:solidFill>
                <a:srgbClr val="49808C"/>
              </a:solidFill>
              <a:latin typeface="Gill Sans Nova" panose="020B0602020104020203" pitchFamily="34" charset="0"/>
              <a:cs typeface="Helvetica" panose="020B0604020202020204" pitchFamily="34" charset="0"/>
            </a:endParaRPr>
          </a:p>
        </p:txBody>
      </p:sp>
      <p:sp>
        <p:nvSpPr>
          <p:cNvPr id="57" name="Title 1">
            <a:extLst>
              <a:ext uri="{FF2B5EF4-FFF2-40B4-BE49-F238E27FC236}">
                <a16:creationId xmlns:a16="http://schemas.microsoft.com/office/drawing/2014/main" id="{D57535F9-F3CA-4B32-AFD9-D18F8220DDC9}"/>
              </a:ext>
            </a:extLst>
          </p:cNvPr>
          <p:cNvSpPr txBox="1">
            <a:spLocks/>
          </p:cNvSpPr>
          <p:nvPr/>
        </p:nvSpPr>
        <p:spPr>
          <a:xfrm>
            <a:off x="1760868" y="4495227"/>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C09200"/>
                </a:solidFill>
                <a:latin typeface="Gill Sans Nova" panose="020B0602020104020203" pitchFamily="34" charset="0"/>
                <a:cs typeface="Helvetica" panose="020B0604020202020204" pitchFamily="34" charset="0"/>
              </a:rPr>
              <a:t>Cultural</a:t>
            </a:r>
            <a:endParaRPr lang="en-US" sz="2400" b="1" dirty="0">
              <a:solidFill>
                <a:srgbClr val="C09200"/>
              </a:solidFill>
              <a:latin typeface="Gill Sans Nova" panose="020B0602020104020203" pitchFamily="34" charset="0"/>
              <a:cs typeface="Helvetica" panose="020B0604020202020204" pitchFamily="34" charset="0"/>
            </a:endParaRPr>
          </a:p>
        </p:txBody>
      </p:sp>
      <p:sp>
        <p:nvSpPr>
          <p:cNvPr id="59" name="Title 1">
            <a:extLst>
              <a:ext uri="{FF2B5EF4-FFF2-40B4-BE49-F238E27FC236}">
                <a16:creationId xmlns:a16="http://schemas.microsoft.com/office/drawing/2014/main" id="{44978E8E-2AF8-4E1A-AA42-BB4D8D70DD2A}"/>
              </a:ext>
            </a:extLst>
          </p:cNvPr>
          <p:cNvSpPr txBox="1">
            <a:spLocks/>
          </p:cNvSpPr>
          <p:nvPr/>
        </p:nvSpPr>
        <p:spPr>
          <a:xfrm>
            <a:off x="4721394" y="498872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social/economic systems</a:t>
            </a:r>
          </a:p>
        </p:txBody>
      </p:sp>
      <p:sp>
        <p:nvSpPr>
          <p:cNvPr id="61" name="Title 1">
            <a:extLst>
              <a:ext uri="{FF2B5EF4-FFF2-40B4-BE49-F238E27FC236}">
                <a16:creationId xmlns:a16="http://schemas.microsoft.com/office/drawing/2014/main" id="{BBB7E5AF-7AC3-4892-8BDB-8C3DE1A711B1}"/>
              </a:ext>
            </a:extLst>
          </p:cNvPr>
          <p:cNvSpPr txBox="1">
            <a:spLocks/>
          </p:cNvSpPr>
          <p:nvPr/>
        </p:nvSpPr>
        <p:spPr>
          <a:xfrm>
            <a:off x="4721394" y="406343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Tree>
    <p:extLst>
      <p:ext uri="{BB962C8B-B14F-4D97-AF65-F5344CB8AC3E}">
        <p14:creationId xmlns:p14="http://schemas.microsoft.com/office/powerpoint/2010/main" val="39381741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5B39DE-A225-4F84-833D-F2EE3E3FA48E}"/>
              </a:ext>
            </a:extLst>
          </p:cNvPr>
          <p:cNvSpPr txBox="1"/>
          <p:nvPr/>
        </p:nvSpPr>
        <p:spPr>
          <a:xfrm>
            <a:off x="1" y="-658"/>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kinds of input</a:t>
            </a:r>
            <a:endParaRPr lang="en-US" sz="3200" dirty="0">
              <a:solidFill>
                <a:schemeClr val="bg1"/>
              </a:solidFill>
              <a:latin typeface="Gill Sans Nova" panose="020B0602020104020203" pitchFamily="34" charset="0"/>
            </a:endParaRPr>
          </a:p>
        </p:txBody>
      </p:sp>
      <p:sp>
        <p:nvSpPr>
          <p:cNvPr id="35" name="TextBox 34">
            <a:extLst>
              <a:ext uri="{FF2B5EF4-FFF2-40B4-BE49-F238E27FC236}">
                <a16:creationId xmlns:a16="http://schemas.microsoft.com/office/drawing/2014/main" id="{0252ED89-3E08-428D-8D57-0EB1F6121BC3}"/>
              </a:ext>
            </a:extLst>
          </p:cNvPr>
          <p:cNvSpPr txBox="1"/>
          <p:nvPr/>
        </p:nvSpPr>
        <p:spPr>
          <a:xfrm>
            <a:off x="1" y="2909679"/>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lead us to these different construals?</a:t>
            </a:r>
            <a:endParaRPr lang="en-US" sz="3200" dirty="0">
              <a:solidFill>
                <a:schemeClr val="bg1"/>
              </a:solidFill>
              <a:latin typeface="Gill Sans Nova" panose="020B0602020104020203" pitchFamily="34" charset="0"/>
            </a:endParaRPr>
          </a:p>
        </p:txBody>
      </p:sp>
      <p:sp>
        <p:nvSpPr>
          <p:cNvPr id="4" name="TextBox 3">
            <a:extLst>
              <a:ext uri="{FF2B5EF4-FFF2-40B4-BE49-F238E27FC236}">
                <a16:creationId xmlns:a16="http://schemas.microsoft.com/office/drawing/2014/main" id="{764BB400-2B50-4841-962D-09E5D4E79891}"/>
              </a:ext>
            </a:extLst>
          </p:cNvPr>
          <p:cNvSpPr txBox="1"/>
          <p:nvPr/>
        </p:nvSpPr>
        <p:spPr>
          <a:xfrm>
            <a:off x="5007429" y="940022"/>
            <a:ext cx="6441912" cy="1754326"/>
          </a:xfrm>
          <a:prstGeom prst="rect">
            <a:avLst/>
          </a:prstGeom>
          <a:noFill/>
        </p:spPr>
        <p:txBody>
          <a:bodyPr wrap="square" rtlCol="0">
            <a:spAutoFit/>
          </a:bodyPr>
          <a:lstStyle/>
          <a:p>
            <a:pPr marL="233363" indent="-233363"/>
            <a:r>
              <a:rPr lang="en-US" sz="3600" dirty="0">
                <a:solidFill>
                  <a:schemeClr val="accent1"/>
                </a:solidFill>
                <a:latin typeface="Gill Sans Nova" panose="020B0602020104020203" pitchFamily="34" charset="0"/>
              </a:rPr>
              <a:t>Language</a:t>
            </a:r>
          </a:p>
          <a:p>
            <a:pPr marL="233363" indent="-233363"/>
            <a:r>
              <a:rPr lang="en-US" sz="2400" dirty="0">
                <a:latin typeface="Gill Sans Nova" panose="020B0602020104020203" pitchFamily="34" charset="0"/>
              </a:rPr>
              <a:t>Generics: “Black people end up in prison.”</a:t>
            </a:r>
          </a:p>
          <a:p>
            <a:pPr marL="233363" indent="-233363"/>
            <a:r>
              <a:rPr lang="en-US" sz="2400" dirty="0">
                <a:latin typeface="Gill Sans Nova" panose="020B0602020104020203" pitchFamily="34" charset="0"/>
              </a:rPr>
              <a:t>Formal explanations: </a:t>
            </a:r>
            <a:br>
              <a:rPr lang="en-US" sz="2400" dirty="0">
                <a:latin typeface="Gill Sans Nova" panose="020B0602020104020203" pitchFamily="34" charset="0"/>
              </a:rPr>
            </a:br>
            <a:r>
              <a:rPr lang="en-US" sz="2400" dirty="0">
                <a:latin typeface="Gill Sans Nova" panose="020B0602020104020203" pitchFamily="34" charset="0"/>
              </a:rPr>
              <a:t>“He ended up in prison because he’s Black.”</a:t>
            </a:r>
          </a:p>
        </p:txBody>
      </p:sp>
      <p:sp>
        <p:nvSpPr>
          <p:cNvPr id="5" name="TextBox 4">
            <a:extLst>
              <a:ext uri="{FF2B5EF4-FFF2-40B4-BE49-F238E27FC236}">
                <a16:creationId xmlns:a16="http://schemas.microsoft.com/office/drawing/2014/main" id="{128E0488-E256-4B3F-9A5D-34F9E3BC1CF2}"/>
              </a:ext>
            </a:extLst>
          </p:cNvPr>
          <p:cNvSpPr txBox="1"/>
          <p:nvPr/>
        </p:nvSpPr>
        <p:spPr>
          <a:xfrm>
            <a:off x="376394" y="1063529"/>
            <a:ext cx="4913734" cy="1384995"/>
          </a:xfrm>
          <a:prstGeom prst="rect">
            <a:avLst/>
          </a:prstGeom>
          <a:noFill/>
        </p:spPr>
        <p:txBody>
          <a:bodyPr wrap="square" rtlCol="0">
            <a:spAutoFit/>
          </a:bodyPr>
          <a:lstStyle/>
          <a:p>
            <a:pPr marL="233363" indent="-233363"/>
            <a:r>
              <a:rPr lang="en-US" sz="3600" dirty="0">
                <a:solidFill>
                  <a:schemeClr val="bg1">
                    <a:lumMod val="65000"/>
                  </a:schemeClr>
                </a:solidFill>
                <a:latin typeface="Gill Sans Nova" panose="020B0602020104020203" pitchFamily="34" charset="0"/>
              </a:rPr>
              <a:t>Statistical evidence</a:t>
            </a:r>
          </a:p>
          <a:p>
            <a:pPr marL="233363" indent="-233363"/>
            <a:r>
              <a:rPr lang="en-US" sz="2400" dirty="0">
                <a:solidFill>
                  <a:schemeClr val="bg1">
                    <a:lumMod val="65000"/>
                  </a:schemeClr>
                </a:solidFill>
                <a:latin typeface="Gill Sans Nova" panose="020B0602020104020203" pitchFamily="34" charset="0"/>
              </a:rPr>
              <a:t>Property is disproportionately frequent among that category.</a:t>
            </a:r>
          </a:p>
        </p:txBody>
      </p:sp>
      <p:sp>
        <p:nvSpPr>
          <p:cNvPr id="2" name="TextBox 1">
            <a:extLst>
              <a:ext uri="{FF2B5EF4-FFF2-40B4-BE49-F238E27FC236}">
                <a16:creationId xmlns:a16="http://schemas.microsoft.com/office/drawing/2014/main" id="{57813D1D-B60F-43EE-9A83-9ADB1E626B1C}"/>
              </a:ext>
            </a:extLst>
          </p:cNvPr>
          <p:cNvSpPr txBox="1"/>
          <p:nvPr/>
        </p:nvSpPr>
        <p:spPr>
          <a:xfrm>
            <a:off x="0" y="689568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are the downstream consequences?</a:t>
            </a:r>
            <a:endParaRPr lang="en-US" sz="3200" dirty="0">
              <a:solidFill>
                <a:schemeClr val="bg1"/>
              </a:solidFill>
              <a:latin typeface="Gill Sans Nova" panose="020B0602020104020203" pitchFamily="34" charset="0"/>
            </a:endParaRPr>
          </a:p>
        </p:txBody>
      </p:sp>
      <p:sp>
        <p:nvSpPr>
          <p:cNvPr id="6" name="Title 1">
            <a:extLst>
              <a:ext uri="{FF2B5EF4-FFF2-40B4-BE49-F238E27FC236}">
                <a16:creationId xmlns:a16="http://schemas.microsoft.com/office/drawing/2014/main" id="{AB3243F3-2116-4E79-B81E-08E1290C0CC4}"/>
              </a:ext>
            </a:extLst>
          </p:cNvPr>
          <p:cNvSpPr txBox="1">
            <a:spLocks/>
          </p:cNvSpPr>
          <p:nvPr/>
        </p:nvSpPr>
        <p:spPr>
          <a:xfrm>
            <a:off x="6971255" y="842531"/>
            <a:ext cx="5165557" cy="773531"/>
          </a:xfrm>
          <a:prstGeom prst="rect">
            <a:avLst/>
          </a:prstGeom>
          <a:no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1600" dirty="0">
                <a:solidFill>
                  <a:schemeClr val="tx1"/>
                </a:solidFill>
                <a:latin typeface="Helvetica" panose="020B0604020202020204" pitchFamily="34" charset="0"/>
                <a:cs typeface="Helvetica" panose="020B0604020202020204" pitchFamily="34" charset="0"/>
              </a:rPr>
              <a:t>(Tessler &amp; Goodman, 2019,</a:t>
            </a:r>
            <a:br>
              <a:rPr lang="en-US" sz="1600" dirty="0">
                <a:solidFill>
                  <a:schemeClr val="tx1"/>
                </a:solidFill>
                <a:latin typeface="Helvetica" panose="020B0604020202020204" pitchFamily="34" charset="0"/>
                <a:cs typeface="Helvetica" panose="020B0604020202020204" pitchFamily="34" charset="0"/>
              </a:rPr>
            </a:br>
            <a:r>
              <a:rPr lang="en-US" sz="1600" dirty="0">
                <a:solidFill>
                  <a:schemeClr val="tx1"/>
                </a:solidFill>
                <a:latin typeface="Helvetica" panose="020B0604020202020204" pitchFamily="34" charset="0"/>
                <a:cs typeface="Helvetica" panose="020B0604020202020204" pitchFamily="34" charset="0"/>
              </a:rPr>
              <a:t>Noyes &amp; Keil, 2019/2020, Vasilyeva &amp; </a:t>
            </a:r>
            <a:r>
              <a:rPr lang="en-US" sz="1600" dirty="0" err="1">
                <a:solidFill>
                  <a:schemeClr val="tx1"/>
                </a:solidFill>
                <a:latin typeface="Helvetica" panose="020B0604020202020204" pitchFamily="34" charset="0"/>
                <a:cs typeface="Helvetica" panose="020B0604020202020204" pitchFamily="34" charset="0"/>
              </a:rPr>
              <a:t>Lombrozo</a:t>
            </a:r>
            <a:r>
              <a:rPr lang="en-US" sz="1600" dirty="0">
                <a:solidFill>
                  <a:schemeClr val="tx1"/>
                </a:solidFill>
                <a:latin typeface="Helvetica" panose="020B0604020202020204" pitchFamily="34" charset="0"/>
                <a:cs typeface="Helvetica" panose="020B0604020202020204" pitchFamily="34" charset="0"/>
              </a:rPr>
              <a:t>, 2020)</a:t>
            </a:r>
          </a:p>
        </p:txBody>
      </p:sp>
      <p:sp>
        <p:nvSpPr>
          <p:cNvPr id="30" name="Title 1">
            <a:extLst>
              <a:ext uri="{FF2B5EF4-FFF2-40B4-BE49-F238E27FC236}">
                <a16:creationId xmlns:a16="http://schemas.microsoft.com/office/drawing/2014/main" id="{2745BF68-C4E1-49A0-8118-09BB992112F5}"/>
              </a:ext>
            </a:extLst>
          </p:cNvPr>
          <p:cNvSpPr txBox="1">
            <a:spLocks/>
          </p:cNvSpPr>
          <p:nvPr/>
        </p:nvSpPr>
        <p:spPr>
          <a:xfrm>
            <a:off x="4721394" y="342900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pic>
        <p:nvPicPr>
          <p:cNvPr id="31" name="Picture 30" descr="A picture containing shape&#10;&#10;Description automatically generated">
            <a:extLst>
              <a:ext uri="{FF2B5EF4-FFF2-40B4-BE49-F238E27FC236}">
                <a16:creationId xmlns:a16="http://schemas.microsoft.com/office/drawing/2014/main" id="{90493446-AFEE-43AD-A7C8-0C4F40078C77}"/>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780968" y="3669143"/>
            <a:ext cx="371531" cy="885515"/>
          </a:xfrm>
          <a:prstGeom prst="rect">
            <a:avLst/>
          </a:prstGeom>
        </p:spPr>
      </p:pic>
      <p:grpSp>
        <p:nvGrpSpPr>
          <p:cNvPr id="32" name="Group 31">
            <a:extLst>
              <a:ext uri="{FF2B5EF4-FFF2-40B4-BE49-F238E27FC236}">
                <a16:creationId xmlns:a16="http://schemas.microsoft.com/office/drawing/2014/main" id="{D7FB2DD2-134B-4CB8-8B1A-8A9665DB80E4}"/>
              </a:ext>
            </a:extLst>
          </p:cNvPr>
          <p:cNvGrpSpPr/>
          <p:nvPr/>
        </p:nvGrpSpPr>
        <p:grpSpPr>
          <a:xfrm>
            <a:off x="3280813" y="4608794"/>
            <a:ext cx="1305142" cy="849451"/>
            <a:chOff x="3362449" y="2975463"/>
            <a:chExt cx="5467101" cy="3558259"/>
          </a:xfrm>
        </p:grpSpPr>
        <p:sp>
          <p:nvSpPr>
            <p:cNvPr id="33" name="Oval 32">
              <a:extLst>
                <a:ext uri="{FF2B5EF4-FFF2-40B4-BE49-F238E27FC236}">
                  <a16:creationId xmlns:a16="http://schemas.microsoft.com/office/drawing/2014/main" id="{2D817DB9-A560-4A87-BF36-ABE5A962824B}"/>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picture containing shape&#10;&#10;Description automatically generated">
              <a:extLst>
                <a:ext uri="{FF2B5EF4-FFF2-40B4-BE49-F238E27FC236}">
                  <a16:creationId xmlns:a16="http://schemas.microsoft.com/office/drawing/2014/main" id="{6FC91FC4-23EC-42E5-BDC9-58509DD15FE1}"/>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B0231ADC-CD64-4F2B-9339-B3F8DF43F808}"/>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37" name="Picture 36" descr="A picture containing shape&#10;&#10;Description automatically generated">
              <a:extLst>
                <a:ext uri="{FF2B5EF4-FFF2-40B4-BE49-F238E27FC236}">
                  <a16:creationId xmlns:a16="http://schemas.microsoft.com/office/drawing/2014/main" id="{C48A2925-A401-45EC-9C04-372C26A43AAA}"/>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38" name="Group 37">
            <a:extLst>
              <a:ext uri="{FF2B5EF4-FFF2-40B4-BE49-F238E27FC236}">
                <a16:creationId xmlns:a16="http://schemas.microsoft.com/office/drawing/2014/main" id="{A5A690F1-0411-4A95-9190-A98F489FFA24}"/>
              </a:ext>
            </a:extLst>
          </p:cNvPr>
          <p:cNvGrpSpPr/>
          <p:nvPr/>
        </p:nvGrpSpPr>
        <p:grpSpPr>
          <a:xfrm>
            <a:off x="3359901" y="5419041"/>
            <a:ext cx="1326551" cy="1161290"/>
            <a:chOff x="484334" y="-48184"/>
            <a:chExt cx="5606092" cy="4907689"/>
          </a:xfrm>
        </p:grpSpPr>
        <p:pic>
          <p:nvPicPr>
            <p:cNvPr id="39" name="Picture 38" descr="A picture containing shape&#10;&#10;Description automatically generated">
              <a:extLst>
                <a:ext uri="{FF2B5EF4-FFF2-40B4-BE49-F238E27FC236}">
                  <a16:creationId xmlns:a16="http://schemas.microsoft.com/office/drawing/2014/main" id="{A2345C01-AA39-4938-AC33-B6E13DBA60BF}"/>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40" name="Freeform: Shape 39">
              <a:extLst>
                <a:ext uri="{FF2B5EF4-FFF2-40B4-BE49-F238E27FC236}">
                  <a16:creationId xmlns:a16="http://schemas.microsoft.com/office/drawing/2014/main" id="{301CFB3F-FCFB-4541-A1D6-1188C4829B3C}"/>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EBA4EEB3-36DB-4473-B6E8-97243FD050D5}"/>
              </a:ext>
            </a:extLst>
          </p:cNvPr>
          <p:cNvGrpSpPr/>
          <p:nvPr/>
        </p:nvGrpSpPr>
        <p:grpSpPr>
          <a:xfrm>
            <a:off x="3622353" y="5924811"/>
            <a:ext cx="1064099" cy="692568"/>
            <a:chOff x="6831672" y="1868280"/>
            <a:chExt cx="3184477" cy="2072614"/>
          </a:xfrm>
        </p:grpSpPr>
        <p:pic>
          <p:nvPicPr>
            <p:cNvPr id="43" name="Picture 42" descr="A picture containing shape&#10;&#10;Description automatically generated">
              <a:extLst>
                <a:ext uri="{FF2B5EF4-FFF2-40B4-BE49-F238E27FC236}">
                  <a16:creationId xmlns:a16="http://schemas.microsoft.com/office/drawing/2014/main" id="{903885C5-D687-4537-9DAB-D012677FB19F}"/>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45" name="Picture 44" descr="A picture containing shape&#10;&#10;Description automatically generated">
              <a:extLst>
                <a:ext uri="{FF2B5EF4-FFF2-40B4-BE49-F238E27FC236}">
                  <a16:creationId xmlns:a16="http://schemas.microsoft.com/office/drawing/2014/main" id="{B7274F1D-77D1-4650-9C69-64B9921224E7}"/>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47" name="Oval 46">
              <a:extLst>
                <a:ext uri="{FF2B5EF4-FFF2-40B4-BE49-F238E27FC236}">
                  <a16:creationId xmlns:a16="http://schemas.microsoft.com/office/drawing/2014/main" id="{CC5A9DED-5559-45D4-A6BA-5962626531F9}"/>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picture containing shape&#10;&#10;Description automatically generated">
              <a:extLst>
                <a:ext uri="{FF2B5EF4-FFF2-40B4-BE49-F238E27FC236}">
                  <a16:creationId xmlns:a16="http://schemas.microsoft.com/office/drawing/2014/main" id="{72CBDE7E-AA04-45EB-BDDB-F5D060AC58B2}"/>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52" name="Title 1">
            <a:extLst>
              <a:ext uri="{FF2B5EF4-FFF2-40B4-BE49-F238E27FC236}">
                <a16:creationId xmlns:a16="http://schemas.microsoft.com/office/drawing/2014/main" id="{826A8A1D-46CA-4EFB-A10B-34645C5D805B}"/>
              </a:ext>
            </a:extLst>
          </p:cNvPr>
          <p:cNvSpPr txBox="1">
            <a:spLocks/>
          </p:cNvSpPr>
          <p:nvPr/>
        </p:nvSpPr>
        <p:spPr>
          <a:xfrm>
            <a:off x="1190791" y="578760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D9695F"/>
                </a:solidFill>
                <a:latin typeface="Gill Sans Nova" panose="020B0602020104020203" pitchFamily="34" charset="0"/>
                <a:cs typeface="Helvetica" panose="020B0604020202020204" pitchFamily="34" charset="0"/>
              </a:rPr>
              <a:t>Structural</a:t>
            </a:r>
            <a:endParaRPr lang="en-US" sz="2400" b="1" dirty="0">
              <a:solidFill>
                <a:srgbClr val="D9695F"/>
              </a:solidFill>
              <a:latin typeface="Gill Sans Nova" panose="020B0602020104020203" pitchFamily="34" charset="0"/>
              <a:cs typeface="Helvetica" panose="020B0604020202020204" pitchFamily="34" charset="0"/>
            </a:endParaRPr>
          </a:p>
        </p:txBody>
      </p:sp>
      <p:sp>
        <p:nvSpPr>
          <p:cNvPr id="55" name="Title 1">
            <a:extLst>
              <a:ext uri="{FF2B5EF4-FFF2-40B4-BE49-F238E27FC236}">
                <a16:creationId xmlns:a16="http://schemas.microsoft.com/office/drawing/2014/main" id="{62C58CB4-6627-464A-9DD1-F75F0056BEFA}"/>
              </a:ext>
            </a:extLst>
          </p:cNvPr>
          <p:cNvSpPr txBox="1">
            <a:spLocks/>
          </p:cNvSpPr>
          <p:nvPr/>
        </p:nvSpPr>
        <p:spPr>
          <a:xfrm>
            <a:off x="76483" y="409600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Internalist</a:t>
            </a:r>
            <a:endParaRPr lang="en-US" sz="2400"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57" name="Right Brace 56">
            <a:extLst>
              <a:ext uri="{FF2B5EF4-FFF2-40B4-BE49-F238E27FC236}">
                <a16:creationId xmlns:a16="http://schemas.microsoft.com/office/drawing/2014/main" id="{92EABE4E-1EEB-4288-9640-8FC47AB78022}"/>
              </a:ext>
            </a:extLst>
          </p:cNvPr>
          <p:cNvSpPr/>
          <p:nvPr/>
        </p:nvSpPr>
        <p:spPr>
          <a:xfrm rot="10800000">
            <a:off x="1582709" y="3814596"/>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9" name="Right Brace 58">
            <a:extLst>
              <a:ext uri="{FF2B5EF4-FFF2-40B4-BE49-F238E27FC236}">
                <a16:creationId xmlns:a16="http://schemas.microsoft.com/office/drawing/2014/main" id="{9362D9B5-C854-448A-B1B7-31BFE4EE9126}"/>
              </a:ext>
            </a:extLst>
          </p:cNvPr>
          <p:cNvSpPr/>
          <p:nvPr/>
        </p:nvSpPr>
        <p:spPr>
          <a:xfrm rot="10800000">
            <a:off x="3088556" y="580370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61" name="Title 1">
            <a:extLst>
              <a:ext uri="{FF2B5EF4-FFF2-40B4-BE49-F238E27FC236}">
                <a16:creationId xmlns:a16="http://schemas.microsoft.com/office/drawing/2014/main" id="{52D6136A-8786-45BA-8E86-3F87DD96CBCA}"/>
              </a:ext>
            </a:extLst>
          </p:cNvPr>
          <p:cNvSpPr txBox="1">
            <a:spLocks/>
          </p:cNvSpPr>
          <p:nvPr/>
        </p:nvSpPr>
        <p:spPr>
          <a:xfrm>
            <a:off x="1741633" y="3584052"/>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49808C"/>
                </a:solidFill>
                <a:latin typeface="Gill Sans Nova" panose="020B0602020104020203" pitchFamily="34" charset="0"/>
                <a:cs typeface="Helvetica" panose="020B0604020202020204" pitchFamily="34" charset="0"/>
              </a:rPr>
              <a:t>Biological</a:t>
            </a:r>
            <a:endParaRPr lang="en-US" sz="2400" b="1" dirty="0">
              <a:solidFill>
                <a:srgbClr val="49808C"/>
              </a:solidFill>
              <a:latin typeface="Gill Sans Nova" panose="020B0602020104020203" pitchFamily="34" charset="0"/>
              <a:cs typeface="Helvetica" panose="020B0604020202020204" pitchFamily="34" charset="0"/>
            </a:endParaRPr>
          </a:p>
        </p:txBody>
      </p:sp>
      <p:sp>
        <p:nvSpPr>
          <p:cNvPr id="64" name="Title 1">
            <a:extLst>
              <a:ext uri="{FF2B5EF4-FFF2-40B4-BE49-F238E27FC236}">
                <a16:creationId xmlns:a16="http://schemas.microsoft.com/office/drawing/2014/main" id="{37E31F22-19AC-400C-942A-AA37EE28AB9E}"/>
              </a:ext>
            </a:extLst>
          </p:cNvPr>
          <p:cNvSpPr txBox="1">
            <a:spLocks/>
          </p:cNvSpPr>
          <p:nvPr/>
        </p:nvSpPr>
        <p:spPr>
          <a:xfrm>
            <a:off x="1760868" y="4495227"/>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C09200"/>
                </a:solidFill>
                <a:latin typeface="Gill Sans Nova" panose="020B0602020104020203" pitchFamily="34" charset="0"/>
                <a:cs typeface="Helvetica" panose="020B0604020202020204" pitchFamily="34" charset="0"/>
              </a:rPr>
              <a:t>Cultural</a:t>
            </a:r>
            <a:endParaRPr lang="en-US" sz="2400" b="1" dirty="0">
              <a:solidFill>
                <a:srgbClr val="C09200"/>
              </a:solidFill>
              <a:latin typeface="Gill Sans Nova" panose="020B0602020104020203" pitchFamily="34" charset="0"/>
              <a:cs typeface="Helvetica" panose="020B0604020202020204" pitchFamily="34" charset="0"/>
            </a:endParaRPr>
          </a:p>
        </p:txBody>
      </p:sp>
      <p:sp>
        <p:nvSpPr>
          <p:cNvPr id="69" name="Title 1">
            <a:extLst>
              <a:ext uri="{FF2B5EF4-FFF2-40B4-BE49-F238E27FC236}">
                <a16:creationId xmlns:a16="http://schemas.microsoft.com/office/drawing/2014/main" id="{D7EC7A7B-DF56-4FC3-BDF1-F5780E9808AF}"/>
              </a:ext>
            </a:extLst>
          </p:cNvPr>
          <p:cNvSpPr txBox="1">
            <a:spLocks/>
          </p:cNvSpPr>
          <p:nvPr/>
        </p:nvSpPr>
        <p:spPr>
          <a:xfrm>
            <a:off x="4721394" y="498872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social/economic systems</a:t>
            </a:r>
          </a:p>
        </p:txBody>
      </p:sp>
      <p:sp>
        <p:nvSpPr>
          <p:cNvPr id="70" name="Title 1">
            <a:extLst>
              <a:ext uri="{FF2B5EF4-FFF2-40B4-BE49-F238E27FC236}">
                <a16:creationId xmlns:a16="http://schemas.microsoft.com/office/drawing/2014/main" id="{9C912BEE-9D7E-4208-A431-0C4C8B5ADEF4}"/>
              </a:ext>
            </a:extLst>
          </p:cNvPr>
          <p:cNvSpPr txBox="1">
            <a:spLocks/>
          </p:cNvSpPr>
          <p:nvPr/>
        </p:nvSpPr>
        <p:spPr>
          <a:xfrm>
            <a:off x="4721394" y="406343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Tree>
    <p:extLst>
      <p:ext uri="{BB962C8B-B14F-4D97-AF65-F5344CB8AC3E}">
        <p14:creationId xmlns:p14="http://schemas.microsoft.com/office/powerpoint/2010/main" val="139838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5B39DE-A225-4F84-833D-F2EE3E3FA48E}"/>
              </a:ext>
            </a:extLst>
          </p:cNvPr>
          <p:cNvSpPr txBox="1"/>
          <p:nvPr/>
        </p:nvSpPr>
        <p:spPr>
          <a:xfrm>
            <a:off x="1" y="-370180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kinds of input</a:t>
            </a:r>
            <a:endParaRPr lang="en-US" sz="3200" dirty="0">
              <a:solidFill>
                <a:schemeClr val="bg1"/>
              </a:solidFill>
              <a:latin typeface="Gill Sans Nova" panose="020B0602020104020203" pitchFamily="34" charset="0"/>
            </a:endParaRPr>
          </a:p>
        </p:txBody>
      </p:sp>
      <p:sp>
        <p:nvSpPr>
          <p:cNvPr id="35" name="TextBox 34">
            <a:extLst>
              <a:ext uri="{FF2B5EF4-FFF2-40B4-BE49-F238E27FC236}">
                <a16:creationId xmlns:a16="http://schemas.microsoft.com/office/drawing/2014/main" id="{0252ED89-3E08-428D-8D57-0EB1F6121BC3}"/>
              </a:ext>
            </a:extLst>
          </p:cNvPr>
          <p:cNvSpPr txBox="1"/>
          <p:nvPr/>
        </p:nvSpPr>
        <p:spPr>
          <a:xfrm>
            <a:off x="1" y="-791466"/>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lead us to these different construals?</a:t>
            </a:r>
            <a:endParaRPr lang="en-US" sz="3200" dirty="0">
              <a:solidFill>
                <a:schemeClr val="bg1"/>
              </a:solidFill>
              <a:latin typeface="Gill Sans Nova" panose="020B0602020104020203" pitchFamily="34" charset="0"/>
            </a:endParaRPr>
          </a:p>
        </p:txBody>
      </p:sp>
      <p:sp>
        <p:nvSpPr>
          <p:cNvPr id="4" name="TextBox 3">
            <a:extLst>
              <a:ext uri="{FF2B5EF4-FFF2-40B4-BE49-F238E27FC236}">
                <a16:creationId xmlns:a16="http://schemas.microsoft.com/office/drawing/2014/main" id="{764BB400-2B50-4841-962D-09E5D4E79891}"/>
              </a:ext>
            </a:extLst>
          </p:cNvPr>
          <p:cNvSpPr txBox="1"/>
          <p:nvPr/>
        </p:nvSpPr>
        <p:spPr>
          <a:xfrm>
            <a:off x="5007429" y="-2761123"/>
            <a:ext cx="6441912" cy="1754326"/>
          </a:xfrm>
          <a:prstGeom prst="rect">
            <a:avLst/>
          </a:prstGeom>
          <a:noFill/>
        </p:spPr>
        <p:txBody>
          <a:bodyPr wrap="square" rtlCol="0">
            <a:spAutoFit/>
          </a:bodyPr>
          <a:lstStyle/>
          <a:p>
            <a:pPr marL="233363" indent="-233363"/>
            <a:r>
              <a:rPr lang="en-US" sz="3600" dirty="0">
                <a:solidFill>
                  <a:schemeClr val="accent1"/>
                </a:solidFill>
                <a:latin typeface="Gill Sans Nova" panose="020B0602020104020203" pitchFamily="34" charset="0"/>
              </a:rPr>
              <a:t>Language</a:t>
            </a:r>
          </a:p>
          <a:p>
            <a:pPr marL="233363" indent="-233363"/>
            <a:r>
              <a:rPr lang="en-US" sz="2400" dirty="0">
                <a:latin typeface="Gill Sans Nova" panose="020B0602020104020203" pitchFamily="34" charset="0"/>
              </a:rPr>
              <a:t>Generics: “Black people end up in prison.”</a:t>
            </a:r>
          </a:p>
          <a:p>
            <a:pPr marL="233363" indent="-233363"/>
            <a:r>
              <a:rPr lang="en-US" sz="2400" dirty="0">
                <a:latin typeface="Gill Sans Nova" panose="020B0602020104020203" pitchFamily="34" charset="0"/>
              </a:rPr>
              <a:t>Formal explanations: </a:t>
            </a:r>
            <a:br>
              <a:rPr lang="en-US" sz="2400" dirty="0">
                <a:latin typeface="Gill Sans Nova" panose="020B0602020104020203" pitchFamily="34" charset="0"/>
              </a:rPr>
            </a:br>
            <a:r>
              <a:rPr lang="en-US" sz="2400" dirty="0">
                <a:latin typeface="Gill Sans Nova" panose="020B0602020104020203" pitchFamily="34" charset="0"/>
              </a:rPr>
              <a:t>“He ended up in prison because he’s Black.”</a:t>
            </a:r>
          </a:p>
        </p:txBody>
      </p:sp>
      <p:sp>
        <p:nvSpPr>
          <p:cNvPr id="5" name="TextBox 4">
            <a:extLst>
              <a:ext uri="{FF2B5EF4-FFF2-40B4-BE49-F238E27FC236}">
                <a16:creationId xmlns:a16="http://schemas.microsoft.com/office/drawing/2014/main" id="{128E0488-E256-4B3F-9A5D-34F9E3BC1CF2}"/>
              </a:ext>
            </a:extLst>
          </p:cNvPr>
          <p:cNvSpPr txBox="1"/>
          <p:nvPr/>
        </p:nvSpPr>
        <p:spPr>
          <a:xfrm>
            <a:off x="376394" y="-2637616"/>
            <a:ext cx="4913734" cy="1384995"/>
          </a:xfrm>
          <a:prstGeom prst="rect">
            <a:avLst/>
          </a:prstGeom>
          <a:noFill/>
        </p:spPr>
        <p:txBody>
          <a:bodyPr wrap="square" rtlCol="0">
            <a:spAutoFit/>
          </a:bodyPr>
          <a:lstStyle/>
          <a:p>
            <a:pPr marL="233363" indent="-233363"/>
            <a:r>
              <a:rPr lang="en-US" sz="3600" dirty="0">
                <a:solidFill>
                  <a:schemeClr val="bg1">
                    <a:lumMod val="65000"/>
                  </a:schemeClr>
                </a:solidFill>
                <a:latin typeface="Gill Sans Nova" panose="020B0602020104020203" pitchFamily="34" charset="0"/>
              </a:rPr>
              <a:t>Statistical evidence</a:t>
            </a:r>
          </a:p>
          <a:p>
            <a:pPr marL="233363" indent="-233363"/>
            <a:r>
              <a:rPr lang="en-US" sz="2400" dirty="0">
                <a:solidFill>
                  <a:schemeClr val="bg1">
                    <a:lumMod val="65000"/>
                  </a:schemeClr>
                </a:solidFill>
                <a:latin typeface="Gill Sans Nova" panose="020B0602020104020203" pitchFamily="34" charset="0"/>
              </a:rPr>
              <a:t>Property is disproportionately frequent among that category.</a:t>
            </a:r>
          </a:p>
        </p:txBody>
      </p:sp>
      <p:sp>
        <p:nvSpPr>
          <p:cNvPr id="2" name="TextBox 1">
            <a:extLst>
              <a:ext uri="{FF2B5EF4-FFF2-40B4-BE49-F238E27FC236}">
                <a16:creationId xmlns:a16="http://schemas.microsoft.com/office/drawing/2014/main" id="{1BAA5BB1-7B6B-4FAE-A2C6-407837C51700}"/>
              </a:ext>
            </a:extLst>
          </p:cNvPr>
          <p:cNvSpPr txBox="1"/>
          <p:nvPr/>
        </p:nvSpPr>
        <p:spPr>
          <a:xfrm>
            <a:off x="1" y="308153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are the downstream consequences?</a:t>
            </a:r>
            <a:endParaRPr lang="en-US" sz="3200" dirty="0">
              <a:solidFill>
                <a:schemeClr val="bg1"/>
              </a:solidFill>
              <a:latin typeface="Gill Sans Nova" panose="020B0602020104020203" pitchFamily="34" charset="0"/>
            </a:endParaRPr>
          </a:p>
        </p:txBody>
      </p:sp>
      <p:sp>
        <p:nvSpPr>
          <p:cNvPr id="30" name="Title 1">
            <a:extLst>
              <a:ext uri="{FF2B5EF4-FFF2-40B4-BE49-F238E27FC236}">
                <a16:creationId xmlns:a16="http://schemas.microsoft.com/office/drawing/2014/main" id="{6E61B6FF-6DC6-4D2F-9109-7EC595878B73}"/>
              </a:ext>
            </a:extLst>
          </p:cNvPr>
          <p:cNvSpPr txBox="1">
            <a:spLocks/>
          </p:cNvSpPr>
          <p:nvPr/>
        </p:nvSpPr>
        <p:spPr>
          <a:xfrm>
            <a:off x="4748690" y="-24024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pic>
        <p:nvPicPr>
          <p:cNvPr id="31" name="Picture 30" descr="A picture containing shape&#10;&#10;Description automatically generated">
            <a:extLst>
              <a:ext uri="{FF2B5EF4-FFF2-40B4-BE49-F238E27FC236}">
                <a16:creationId xmlns:a16="http://schemas.microsoft.com/office/drawing/2014/main" id="{72ED2A3B-0E59-4FBC-A828-E44BBEE216FD}"/>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808264" y="-97"/>
            <a:ext cx="371531" cy="885515"/>
          </a:xfrm>
          <a:prstGeom prst="rect">
            <a:avLst/>
          </a:prstGeom>
        </p:spPr>
      </p:pic>
      <p:grpSp>
        <p:nvGrpSpPr>
          <p:cNvPr id="32" name="Group 31">
            <a:extLst>
              <a:ext uri="{FF2B5EF4-FFF2-40B4-BE49-F238E27FC236}">
                <a16:creationId xmlns:a16="http://schemas.microsoft.com/office/drawing/2014/main" id="{5BDF1F96-1640-434B-B588-03B4E4C98B0A}"/>
              </a:ext>
            </a:extLst>
          </p:cNvPr>
          <p:cNvGrpSpPr/>
          <p:nvPr/>
        </p:nvGrpSpPr>
        <p:grpSpPr>
          <a:xfrm>
            <a:off x="3308109" y="939554"/>
            <a:ext cx="1305142" cy="849451"/>
            <a:chOff x="3362449" y="2975463"/>
            <a:chExt cx="5467101" cy="3558259"/>
          </a:xfrm>
        </p:grpSpPr>
        <p:sp>
          <p:nvSpPr>
            <p:cNvPr id="33" name="Oval 32">
              <a:extLst>
                <a:ext uri="{FF2B5EF4-FFF2-40B4-BE49-F238E27FC236}">
                  <a16:creationId xmlns:a16="http://schemas.microsoft.com/office/drawing/2014/main" id="{09F8DE49-09EB-4DC5-B879-2A0252FEABA2}"/>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picture containing shape&#10;&#10;Description automatically generated">
              <a:extLst>
                <a:ext uri="{FF2B5EF4-FFF2-40B4-BE49-F238E27FC236}">
                  <a16:creationId xmlns:a16="http://schemas.microsoft.com/office/drawing/2014/main" id="{07B421B3-0285-43B3-9B21-20482A22BA0D}"/>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B4F42212-A5D1-4A75-AE10-C88160CA300E}"/>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37" name="Picture 36" descr="A picture containing shape&#10;&#10;Description automatically generated">
              <a:extLst>
                <a:ext uri="{FF2B5EF4-FFF2-40B4-BE49-F238E27FC236}">
                  <a16:creationId xmlns:a16="http://schemas.microsoft.com/office/drawing/2014/main" id="{B8C2CC03-4027-4C14-9BDA-9C170915BAB7}"/>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38" name="Group 37">
            <a:extLst>
              <a:ext uri="{FF2B5EF4-FFF2-40B4-BE49-F238E27FC236}">
                <a16:creationId xmlns:a16="http://schemas.microsoft.com/office/drawing/2014/main" id="{51F0F0E1-4FE8-4993-B849-CF947EC7AA9A}"/>
              </a:ext>
            </a:extLst>
          </p:cNvPr>
          <p:cNvGrpSpPr/>
          <p:nvPr/>
        </p:nvGrpSpPr>
        <p:grpSpPr>
          <a:xfrm>
            <a:off x="3387197" y="1749801"/>
            <a:ext cx="1326551" cy="1161290"/>
            <a:chOff x="484334" y="-48184"/>
            <a:chExt cx="5606092" cy="4907689"/>
          </a:xfrm>
        </p:grpSpPr>
        <p:pic>
          <p:nvPicPr>
            <p:cNvPr id="39" name="Picture 38" descr="A picture containing shape&#10;&#10;Description automatically generated">
              <a:extLst>
                <a:ext uri="{FF2B5EF4-FFF2-40B4-BE49-F238E27FC236}">
                  <a16:creationId xmlns:a16="http://schemas.microsoft.com/office/drawing/2014/main" id="{F5686874-9CB5-4E7C-BFA3-59BD6B20DECF}"/>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40" name="Freeform: Shape 39">
              <a:extLst>
                <a:ext uri="{FF2B5EF4-FFF2-40B4-BE49-F238E27FC236}">
                  <a16:creationId xmlns:a16="http://schemas.microsoft.com/office/drawing/2014/main" id="{A119773B-9C99-4627-BC7D-ADE977032BC9}"/>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E006F7F7-5C28-400F-B203-DEFFF0A5FC94}"/>
              </a:ext>
            </a:extLst>
          </p:cNvPr>
          <p:cNvGrpSpPr/>
          <p:nvPr/>
        </p:nvGrpSpPr>
        <p:grpSpPr>
          <a:xfrm>
            <a:off x="3649649" y="2255571"/>
            <a:ext cx="1064099" cy="692568"/>
            <a:chOff x="6831672" y="1868280"/>
            <a:chExt cx="3184477" cy="2072614"/>
          </a:xfrm>
        </p:grpSpPr>
        <p:pic>
          <p:nvPicPr>
            <p:cNvPr id="43" name="Picture 42" descr="A picture containing shape&#10;&#10;Description automatically generated">
              <a:extLst>
                <a:ext uri="{FF2B5EF4-FFF2-40B4-BE49-F238E27FC236}">
                  <a16:creationId xmlns:a16="http://schemas.microsoft.com/office/drawing/2014/main" id="{BB5EE533-B71A-4E00-AF44-B63C8316EE8E}"/>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45" name="Picture 44" descr="A picture containing shape&#10;&#10;Description automatically generated">
              <a:extLst>
                <a:ext uri="{FF2B5EF4-FFF2-40B4-BE49-F238E27FC236}">
                  <a16:creationId xmlns:a16="http://schemas.microsoft.com/office/drawing/2014/main" id="{D00B8364-AB1C-4239-A600-B762096CB0C6}"/>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47" name="Oval 46">
              <a:extLst>
                <a:ext uri="{FF2B5EF4-FFF2-40B4-BE49-F238E27FC236}">
                  <a16:creationId xmlns:a16="http://schemas.microsoft.com/office/drawing/2014/main" id="{6079FDC4-145B-4C88-9650-6E2A82C0F7BB}"/>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picture containing shape&#10;&#10;Description automatically generated">
              <a:extLst>
                <a:ext uri="{FF2B5EF4-FFF2-40B4-BE49-F238E27FC236}">
                  <a16:creationId xmlns:a16="http://schemas.microsoft.com/office/drawing/2014/main" id="{16FC76A5-23B1-4137-AF39-4B6A7998CB4F}"/>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52" name="Title 1">
            <a:extLst>
              <a:ext uri="{FF2B5EF4-FFF2-40B4-BE49-F238E27FC236}">
                <a16:creationId xmlns:a16="http://schemas.microsoft.com/office/drawing/2014/main" id="{83E4FFB6-67D8-4C47-A6E5-096C601F060F}"/>
              </a:ext>
            </a:extLst>
          </p:cNvPr>
          <p:cNvSpPr txBox="1">
            <a:spLocks/>
          </p:cNvSpPr>
          <p:nvPr/>
        </p:nvSpPr>
        <p:spPr>
          <a:xfrm>
            <a:off x="1218087" y="211836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D9695F"/>
                </a:solidFill>
                <a:latin typeface="Gill Sans Nova" panose="020B0602020104020203" pitchFamily="34" charset="0"/>
                <a:cs typeface="Helvetica" panose="020B0604020202020204" pitchFamily="34" charset="0"/>
              </a:rPr>
              <a:t>Structural</a:t>
            </a:r>
            <a:endParaRPr lang="en-US" sz="2400" b="1" dirty="0">
              <a:solidFill>
                <a:srgbClr val="D9695F"/>
              </a:solidFill>
              <a:latin typeface="Gill Sans Nova" panose="020B0602020104020203" pitchFamily="34" charset="0"/>
              <a:cs typeface="Helvetica" panose="020B0604020202020204" pitchFamily="34" charset="0"/>
            </a:endParaRPr>
          </a:p>
        </p:txBody>
      </p:sp>
      <p:sp>
        <p:nvSpPr>
          <p:cNvPr id="55" name="Title 1">
            <a:extLst>
              <a:ext uri="{FF2B5EF4-FFF2-40B4-BE49-F238E27FC236}">
                <a16:creationId xmlns:a16="http://schemas.microsoft.com/office/drawing/2014/main" id="{BD1EAACB-19F4-4F68-9E50-B4A56127CC6A}"/>
              </a:ext>
            </a:extLst>
          </p:cNvPr>
          <p:cNvSpPr txBox="1">
            <a:spLocks/>
          </p:cNvSpPr>
          <p:nvPr/>
        </p:nvSpPr>
        <p:spPr>
          <a:xfrm>
            <a:off x="103779" y="42676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Internalist</a:t>
            </a:r>
            <a:endParaRPr lang="en-US" sz="2400"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57" name="Right Brace 56">
            <a:extLst>
              <a:ext uri="{FF2B5EF4-FFF2-40B4-BE49-F238E27FC236}">
                <a16:creationId xmlns:a16="http://schemas.microsoft.com/office/drawing/2014/main" id="{3F2936E4-3035-4551-B407-E46ECA85B9E7}"/>
              </a:ext>
            </a:extLst>
          </p:cNvPr>
          <p:cNvSpPr/>
          <p:nvPr/>
        </p:nvSpPr>
        <p:spPr>
          <a:xfrm rot="10800000">
            <a:off x="1610005" y="145356"/>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9" name="Right Brace 58">
            <a:extLst>
              <a:ext uri="{FF2B5EF4-FFF2-40B4-BE49-F238E27FC236}">
                <a16:creationId xmlns:a16="http://schemas.microsoft.com/office/drawing/2014/main" id="{6FD685AF-7321-4519-9ADD-948085584186}"/>
              </a:ext>
            </a:extLst>
          </p:cNvPr>
          <p:cNvSpPr/>
          <p:nvPr/>
        </p:nvSpPr>
        <p:spPr>
          <a:xfrm rot="10800000">
            <a:off x="3115852" y="213446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61" name="Title 1">
            <a:extLst>
              <a:ext uri="{FF2B5EF4-FFF2-40B4-BE49-F238E27FC236}">
                <a16:creationId xmlns:a16="http://schemas.microsoft.com/office/drawing/2014/main" id="{046E48A0-F5AE-446F-BD53-53900B25C940}"/>
              </a:ext>
            </a:extLst>
          </p:cNvPr>
          <p:cNvSpPr txBox="1">
            <a:spLocks/>
          </p:cNvSpPr>
          <p:nvPr/>
        </p:nvSpPr>
        <p:spPr>
          <a:xfrm>
            <a:off x="1768929" y="-8518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49808C"/>
                </a:solidFill>
                <a:latin typeface="Gill Sans Nova" panose="020B0602020104020203" pitchFamily="34" charset="0"/>
                <a:cs typeface="Helvetica" panose="020B0604020202020204" pitchFamily="34" charset="0"/>
              </a:rPr>
              <a:t>Biological</a:t>
            </a:r>
            <a:endParaRPr lang="en-US" sz="2400" b="1" dirty="0">
              <a:solidFill>
                <a:srgbClr val="49808C"/>
              </a:solidFill>
              <a:latin typeface="Gill Sans Nova" panose="020B0602020104020203" pitchFamily="34" charset="0"/>
              <a:cs typeface="Helvetica" panose="020B0604020202020204" pitchFamily="34" charset="0"/>
            </a:endParaRPr>
          </a:p>
        </p:txBody>
      </p:sp>
      <p:sp>
        <p:nvSpPr>
          <p:cNvPr id="64" name="Title 1">
            <a:extLst>
              <a:ext uri="{FF2B5EF4-FFF2-40B4-BE49-F238E27FC236}">
                <a16:creationId xmlns:a16="http://schemas.microsoft.com/office/drawing/2014/main" id="{A4C737CF-BCE4-4BCF-BEC5-115AB561D5DA}"/>
              </a:ext>
            </a:extLst>
          </p:cNvPr>
          <p:cNvSpPr txBox="1">
            <a:spLocks/>
          </p:cNvSpPr>
          <p:nvPr/>
        </p:nvSpPr>
        <p:spPr>
          <a:xfrm>
            <a:off x="1788164" y="825987"/>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C09200"/>
                </a:solidFill>
                <a:latin typeface="Gill Sans Nova" panose="020B0602020104020203" pitchFamily="34" charset="0"/>
                <a:cs typeface="Helvetica" panose="020B0604020202020204" pitchFamily="34" charset="0"/>
              </a:rPr>
              <a:t>Cultural</a:t>
            </a:r>
            <a:endParaRPr lang="en-US" sz="2400" b="1" dirty="0">
              <a:solidFill>
                <a:srgbClr val="C09200"/>
              </a:solidFill>
              <a:latin typeface="Gill Sans Nova" panose="020B0602020104020203" pitchFamily="34" charset="0"/>
              <a:cs typeface="Helvetica" panose="020B0604020202020204" pitchFamily="34" charset="0"/>
            </a:endParaRPr>
          </a:p>
        </p:txBody>
      </p:sp>
      <p:sp>
        <p:nvSpPr>
          <p:cNvPr id="69" name="Title 1">
            <a:extLst>
              <a:ext uri="{FF2B5EF4-FFF2-40B4-BE49-F238E27FC236}">
                <a16:creationId xmlns:a16="http://schemas.microsoft.com/office/drawing/2014/main" id="{FDDAF481-CAE1-45C9-B2DA-D7FF1F6CC934}"/>
              </a:ext>
            </a:extLst>
          </p:cNvPr>
          <p:cNvSpPr txBox="1">
            <a:spLocks/>
          </p:cNvSpPr>
          <p:nvPr/>
        </p:nvSpPr>
        <p:spPr>
          <a:xfrm>
            <a:off x="4748690" y="131948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social/economic systems</a:t>
            </a:r>
          </a:p>
        </p:txBody>
      </p:sp>
      <p:sp>
        <p:nvSpPr>
          <p:cNvPr id="70" name="Title 1">
            <a:extLst>
              <a:ext uri="{FF2B5EF4-FFF2-40B4-BE49-F238E27FC236}">
                <a16:creationId xmlns:a16="http://schemas.microsoft.com/office/drawing/2014/main" id="{18B1CAF2-BDB8-44F8-964A-0190B266A48E}"/>
              </a:ext>
            </a:extLst>
          </p:cNvPr>
          <p:cNvSpPr txBox="1">
            <a:spLocks/>
          </p:cNvSpPr>
          <p:nvPr/>
        </p:nvSpPr>
        <p:spPr>
          <a:xfrm>
            <a:off x="4748690" y="39419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
        <p:nvSpPr>
          <p:cNvPr id="71" name="Title 1">
            <a:extLst>
              <a:ext uri="{FF2B5EF4-FFF2-40B4-BE49-F238E27FC236}">
                <a16:creationId xmlns:a16="http://schemas.microsoft.com/office/drawing/2014/main" id="{61A823FA-FF87-4FD6-AD17-16CADCA60C89}"/>
              </a:ext>
            </a:extLst>
          </p:cNvPr>
          <p:cNvSpPr txBox="1">
            <a:spLocks/>
          </p:cNvSpPr>
          <p:nvPr/>
        </p:nvSpPr>
        <p:spPr>
          <a:xfrm>
            <a:off x="6971255" y="-2849118"/>
            <a:ext cx="5165557" cy="773531"/>
          </a:xfrm>
          <a:prstGeom prst="rect">
            <a:avLst/>
          </a:prstGeom>
          <a:no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1600" dirty="0">
                <a:solidFill>
                  <a:schemeClr val="tx1"/>
                </a:solidFill>
                <a:latin typeface="Helvetica" panose="020B0604020202020204" pitchFamily="34" charset="0"/>
                <a:cs typeface="Helvetica" panose="020B0604020202020204" pitchFamily="34" charset="0"/>
              </a:rPr>
              <a:t>(Tessler &amp; Goodman, 2019,</a:t>
            </a:r>
            <a:br>
              <a:rPr lang="en-US" sz="1600" dirty="0">
                <a:solidFill>
                  <a:schemeClr val="tx1"/>
                </a:solidFill>
                <a:latin typeface="Helvetica" panose="020B0604020202020204" pitchFamily="34" charset="0"/>
                <a:cs typeface="Helvetica" panose="020B0604020202020204" pitchFamily="34" charset="0"/>
              </a:rPr>
            </a:br>
            <a:r>
              <a:rPr lang="en-US" sz="1600" dirty="0">
                <a:solidFill>
                  <a:schemeClr val="tx1"/>
                </a:solidFill>
                <a:latin typeface="Helvetica" panose="020B0604020202020204" pitchFamily="34" charset="0"/>
                <a:cs typeface="Helvetica" panose="020B0604020202020204" pitchFamily="34" charset="0"/>
              </a:rPr>
              <a:t>Noyes &amp; Keil, 2019/2020, Vasilyeva &amp; </a:t>
            </a:r>
            <a:r>
              <a:rPr lang="en-US" sz="1600" dirty="0" err="1">
                <a:solidFill>
                  <a:schemeClr val="tx1"/>
                </a:solidFill>
                <a:latin typeface="Helvetica" panose="020B0604020202020204" pitchFamily="34" charset="0"/>
                <a:cs typeface="Helvetica" panose="020B0604020202020204" pitchFamily="34" charset="0"/>
              </a:rPr>
              <a:t>Lombrozo</a:t>
            </a:r>
            <a:r>
              <a:rPr lang="en-US" sz="1600" dirty="0">
                <a:solidFill>
                  <a:schemeClr val="tx1"/>
                </a:solidFill>
                <a:latin typeface="Helvetica" panose="020B0604020202020204" pitchFamily="34" charset="0"/>
                <a:cs typeface="Helvetica" panose="020B0604020202020204" pitchFamily="34" charset="0"/>
              </a:rPr>
              <a:t>, 2020)</a:t>
            </a:r>
          </a:p>
        </p:txBody>
      </p:sp>
    </p:spTree>
    <p:extLst>
      <p:ext uri="{BB962C8B-B14F-4D97-AF65-F5344CB8AC3E}">
        <p14:creationId xmlns:p14="http://schemas.microsoft.com/office/powerpoint/2010/main" val="1125655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5B39DE-A225-4F84-833D-F2EE3E3FA48E}"/>
              </a:ext>
            </a:extLst>
          </p:cNvPr>
          <p:cNvSpPr txBox="1"/>
          <p:nvPr/>
        </p:nvSpPr>
        <p:spPr>
          <a:xfrm>
            <a:off x="1" y="-370180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kinds of input</a:t>
            </a:r>
            <a:endParaRPr lang="en-US" sz="3200" dirty="0">
              <a:solidFill>
                <a:schemeClr val="bg1"/>
              </a:solidFill>
              <a:latin typeface="Gill Sans Nova" panose="020B0602020104020203" pitchFamily="34" charset="0"/>
            </a:endParaRPr>
          </a:p>
        </p:txBody>
      </p:sp>
      <p:sp>
        <p:nvSpPr>
          <p:cNvPr id="35" name="TextBox 34">
            <a:extLst>
              <a:ext uri="{FF2B5EF4-FFF2-40B4-BE49-F238E27FC236}">
                <a16:creationId xmlns:a16="http://schemas.microsoft.com/office/drawing/2014/main" id="{0252ED89-3E08-428D-8D57-0EB1F6121BC3}"/>
              </a:ext>
            </a:extLst>
          </p:cNvPr>
          <p:cNvSpPr txBox="1"/>
          <p:nvPr/>
        </p:nvSpPr>
        <p:spPr>
          <a:xfrm>
            <a:off x="1" y="-791466"/>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lead us to these different construals?</a:t>
            </a:r>
            <a:endParaRPr lang="en-US" sz="3200" dirty="0">
              <a:solidFill>
                <a:schemeClr val="bg1"/>
              </a:solidFill>
              <a:latin typeface="Gill Sans Nova" panose="020B0602020104020203" pitchFamily="34" charset="0"/>
            </a:endParaRPr>
          </a:p>
        </p:txBody>
      </p:sp>
      <p:sp>
        <p:nvSpPr>
          <p:cNvPr id="4" name="TextBox 3">
            <a:extLst>
              <a:ext uri="{FF2B5EF4-FFF2-40B4-BE49-F238E27FC236}">
                <a16:creationId xmlns:a16="http://schemas.microsoft.com/office/drawing/2014/main" id="{764BB400-2B50-4841-962D-09E5D4E79891}"/>
              </a:ext>
            </a:extLst>
          </p:cNvPr>
          <p:cNvSpPr txBox="1"/>
          <p:nvPr/>
        </p:nvSpPr>
        <p:spPr>
          <a:xfrm>
            <a:off x="5007429" y="-2761123"/>
            <a:ext cx="6441912" cy="1754326"/>
          </a:xfrm>
          <a:prstGeom prst="rect">
            <a:avLst/>
          </a:prstGeom>
          <a:noFill/>
        </p:spPr>
        <p:txBody>
          <a:bodyPr wrap="square" rtlCol="0">
            <a:spAutoFit/>
          </a:bodyPr>
          <a:lstStyle/>
          <a:p>
            <a:pPr marL="233363" indent="-233363"/>
            <a:r>
              <a:rPr lang="en-US" sz="3600" dirty="0">
                <a:solidFill>
                  <a:schemeClr val="accent1"/>
                </a:solidFill>
                <a:latin typeface="Gill Sans Nova" panose="020B0602020104020203" pitchFamily="34" charset="0"/>
              </a:rPr>
              <a:t>Language</a:t>
            </a:r>
          </a:p>
          <a:p>
            <a:pPr marL="233363" indent="-233363"/>
            <a:r>
              <a:rPr lang="en-US" sz="2400" dirty="0">
                <a:latin typeface="Gill Sans Nova" panose="020B0602020104020203" pitchFamily="34" charset="0"/>
              </a:rPr>
              <a:t>Generics: “Black people end up in prison.”</a:t>
            </a:r>
          </a:p>
          <a:p>
            <a:pPr marL="233363" indent="-233363"/>
            <a:r>
              <a:rPr lang="en-US" sz="2400" dirty="0">
                <a:latin typeface="Gill Sans Nova" panose="020B0602020104020203" pitchFamily="34" charset="0"/>
              </a:rPr>
              <a:t>Formal explanations: </a:t>
            </a:r>
            <a:br>
              <a:rPr lang="en-US" sz="2400" dirty="0">
                <a:latin typeface="Gill Sans Nova" panose="020B0602020104020203" pitchFamily="34" charset="0"/>
              </a:rPr>
            </a:br>
            <a:r>
              <a:rPr lang="en-US" sz="2400" dirty="0">
                <a:latin typeface="Gill Sans Nova" panose="020B0602020104020203" pitchFamily="34" charset="0"/>
              </a:rPr>
              <a:t>“He ended up in prison because he’s Black.”</a:t>
            </a:r>
          </a:p>
        </p:txBody>
      </p:sp>
      <p:sp>
        <p:nvSpPr>
          <p:cNvPr id="5" name="TextBox 4">
            <a:extLst>
              <a:ext uri="{FF2B5EF4-FFF2-40B4-BE49-F238E27FC236}">
                <a16:creationId xmlns:a16="http://schemas.microsoft.com/office/drawing/2014/main" id="{128E0488-E256-4B3F-9A5D-34F9E3BC1CF2}"/>
              </a:ext>
            </a:extLst>
          </p:cNvPr>
          <p:cNvSpPr txBox="1"/>
          <p:nvPr/>
        </p:nvSpPr>
        <p:spPr>
          <a:xfrm>
            <a:off x="376394" y="-2637616"/>
            <a:ext cx="4913734" cy="1384995"/>
          </a:xfrm>
          <a:prstGeom prst="rect">
            <a:avLst/>
          </a:prstGeom>
          <a:noFill/>
        </p:spPr>
        <p:txBody>
          <a:bodyPr wrap="square" rtlCol="0">
            <a:spAutoFit/>
          </a:bodyPr>
          <a:lstStyle/>
          <a:p>
            <a:pPr marL="233363" indent="-233363"/>
            <a:r>
              <a:rPr lang="en-US" sz="3600" dirty="0">
                <a:solidFill>
                  <a:schemeClr val="bg1">
                    <a:lumMod val="65000"/>
                  </a:schemeClr>
                </a:solidFill>
                <a:latin typeface="Gill Sans Nova" panose="020B0602020104020203" pitchFamily="34" charset="0"/>
              </a:rPr>
              <a:t>Statistical evidence</a:t>
            </a:r>
          </a:p>
          <a:p>
            <a:pPr marL="233363" indent="-233363"/>
            <a:r>
              <a:rPr lang="en-US" sz="2400" dirty="0">
                <a:solidFill>
                  <a:schemeClr val="bg1">
                    <a:lumMod val="65000"/>
                  </a:schemeClr>
                </a:solidFill>
                <a:latin typeface="Gill Sans Nova" panose="020B0602020104020203" pitchFamily="34" charset="0"/>
              </a:rPr>
              <a:t>Property is disproportionately frequent among that category.</a:t>
            </a:r>
          </a:p>
        </p:txBody>
      </p:sp>
      <p:sp>
        <p:nvSpPr>
          <p:cNvPr id="2" name="TextBox 1">
            <a:extLst>
              <a:ext uri="{FF2B5EF4-FFF2-40B4-BE49-F238E27FC236}">
                <a16:creationId xmlns:a16="http://schemas.microsoft.com/office/drawing/2014/main" id="{1BAA5BB1-7B6B-4FAE-A2C6-407837C51700}"/>
              </a:ext>
            </a:extLst>
          </p:cNvPr>
          <p:cNvSpPr txBox="1"/>
          <p:nvPr/>
        </p:nvSpPr>
        <p:spPr>
          <a:xfrm>
            <a:off x="1" y="308153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are the downstream consequences?</a:t>
            </a:r>
            <a:endParaRPr lang="en-US" sz="3200" dirty="0">
              <a:solidFill>
                <a:schemeClr val="bg1"/>
              </a:solidFill>
              <a:latin typeface="Gill Sans Nova" panose="020B0602020104020203" pitchFamily="34" charset="0"/>
            </a:endParaRPr>
          </a:p>
        </p:txBody>
      </p:sp>
      <p:sp>
        <p:nvSpPr>
          <p:cNvPr id="29" name="TextBox 28">
            <a:extLst>
              <a:ext uri="{FF2B5EF4-FFF2-40B4-BE49-F238E27FC236}">
                <a16:creationId xmlns:a16="http://schemas.microsoft.com/office/drawing/2014/main" id="{2C49856A-0315-47AA-B2FC-88B36770DB41}"/>
              </a:ext>
            </a:extLst>
          </p:cNvPr>
          <p:cNvSpPr txBox="1"/>
          <p:nvPr/>
        </p:nvSpPr>
        <p:spPr>
          <a:xfrm>
            <a:off x="376394" y="4283487"/>
            <a:ext cx="12047835" cy="1569660"/>
          </a:xfrm>
          <a:prstGeom prst="rect">
            <a:avLst/>
          </a:prstGeom>
          <a:noFill/>
        </p:spPr>
        <p:txBody>
          <a:bodyPr wrap="square" rtlCol="0">
            <a:spAutoFit/>
          </a:bodyPr>
          <a:lstStyle/>
          <a:p>
            <a:pPr>
              <a:tabLst>
                <a:tab pos="4397375" algn="l"/>
              </a:tabLst>
            </a:pPr>
            <a:r>
              <a:rPr lang="en-US" sz="3200" b="1" dirty="0">
                <a:latin typeface="Gill Sans MT" panose="020B0502020104020203" pitchFamily="34" charset="0"/>
              </a:rPr>
              <a:t>Normativity	</a:t>
            </a:r>
            <a:r>
              <a:rPr lang="en-US" sz="3200" dirty="0">
                <a:latin typeface="Gill Sans MT" panose="020B0502020104020203" pitchFamily="34" charset="0"/>
              </a:rPr>
              <a:t>What </a:t>
            </a:r>
            <a:r>
              <a:rPr lang="en-US" sz="3200" i="1" dirty="0">
                <a:latin typeface="Gill Sans MT" panose="020B0502020104020203" pitchFamily="34" charset="0"/>
              </a:rPr>
              <a:t>should</a:t>
            </a:r>
            <a:r>
              <a:rPr lang="en-US" sz="3200" dirty="0">
                <a:latin typeface="Gill Sans MT" panose="020B0502020104020203" pitchFamily="34" charset="0"/>
              </a:rPr>
              <a:t> be the case? </a:t>
            </a:r>
            <a:endParaRPr lang="en-US" sz="3200" b="1" dirty="0">
              <a:latin typeface="Gill Sans MT" panose="020B0502020104020203" pitchFamily="34" charset="0"/>
            </a:endParaRPr>
          </a:p>
          <a:p>
            <a:pPr marL="4397375" indent="-4397375">
              <a:tabLst>
                <a:tab pos="4397375" algn="l"/>
              </a:tabLst>
            </a:pPr>
            <a:r>
              <a:rPr lang="en-US" sz="3200" b="1" dirty="0">
                <a:latin typeface="Gill Sans MT" panose="020B0502020104020203" pitchFamily="34" charset="0"/>
              </a:rPr>
              <a:t>Possibility of change</a:t>
            </a:r>
            <a:r>
              <a:rPr lang="en-US" sz="3200" dirty="0">
                <a:latin typeface="Gill Sans MT" panose="020B0502020104020203" pitchFamily="34" charset="0"/>
              </a:rPr>
              <a:t>	Is it </a:t>
            </a:r>
            <a:r>
              <a:rPr lang="en-US" sz="3200" i="1" dirty="0">
                <a:latin typeface="Gill Sans MT" panose="020B0502020104020203" pitchFamily="34" charset="0"/>
              </a:rPr>
              <a:t>possible</a:t>
            </a:r>
            <a:r>
              <a:rPr lang="en-US" sz="3200" dirty="0">
                <a:latin typeface="Gill Sans MT" panose="020B0502020104020203" pitchFamily="34" charset="0"/>
              </a:rPr>
              <a:t> for things to be otherwise? </a:t>
            </a:r>
            <a:endParaRPr lang="en-US" sz="3200" b="1" dirty="0">
              <a:latin typeface="Gill Sans MT" panose="020B0502020104020203" pitchFamily="34" charset="0"/>
            </a:endParaRPr>
          </a:p>
          <a:p>
            <a:pPr>
              <a:tabLst>
                <a:tab pos="4397375" algn="l"/>
              </a:tabLst>
            </a:pPr>
            <a:r>
              <a:rPr lang="en-US" sz="3200" b="1" dirty="0">
                <a:latin typeface="Gill Sans MT" panose="020B0502020104020203" pitchFamily="34" charset="0"/>
              </a:rPr>
              <a:t>Target of intervention</a:t>
            </a:r>
            <a:r>
              <a:rPr lang="en-US" sz="3200" dirty="0">
                <a:latin typeface="Gill Sans MT" panose="020B0502020104020203" pitchFamily="34" charset="0"/>
              </a:rPr>
              <a:t>	</a:t>
            </a:r>
            <a:r>
              <a:rPr lang="en-US" sz="3200" i="1" dirty="0">
                <a:latin typeface="Gill Sans MT" panose="020B0502020104020203" pitchFamily="34" charset="0"/>
              </a:rPr>
              <a:t>How </a:t>
            </a:r>
            <a:r>
              <a:rPr lang="en-US" sz="3200" dirty="0">
                <a:latin typeface="Gill Sans MT" panose="020B0502020104020203" pitchFamily="34" charset="0"/>
              </a:rPr>
              <a:t>might</a:t>
            </a:r>
            <a:r>
              <a:rPr lang="en-US" sz="3200" i="1" dirty="0">
                <a:latin typeface="Gill Sans MT" panose="020B0502020104020203" pitchFamily="34" charset="0"/>
              </a:rPr>
              <a:t> </a:t>
            </a:r>
            <a:r>
              <a:rPr lang="en-US" sz="3200" dirty="0">
                <a:latin typeface="Gill Sans MT" panose="020B0502020104020203" pitchFamily="34" charset="0"/>
              </a:rPr>
              <a:t>we change what is the case?</a:t>
            </a:r>
          </a:p>
        </p:txBody>
      </p:sp>
      <p:sp>
        <p:nvSpPr>
          <p:cNvPr id="30" name="Title 1">
            <a:extLst>
              <a:ext uri="{FF2B5EF4-FFF2-40B4-BE49-F238E27FC236}">
                <a16:creationId xmlns:a16="http://schemas.microsoft.com/office/drawing/2014/main" id="{1034322C-749E-423D-A02E-230F7C5A957F}"/>
              </a:ext>
            </a:extLst>
          </p:cNvPr>
          <p:cNvSpPr txBox="1">
            <a:spLocks/>
          </p:cNvSpPr>
          <p:nvPr/>
        </p:nvSpPr>
        <p:spPr>
          <a:xfrm>
            <a:off x="4748690" y="-24024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pic>
        <p:nvPicPr>
          <p:cNvPr id="31" name="Picture 30" descr="A picture containing shape&#10;&#10;Description automatically generated">
            <a:extLst>
              <a:ext uri="{FF2B5EF4-FFF2-40B4-BE49-F238E27FC236}">
                <a16:creationId xmlns:a16="http://schemas.microsoft.com/office/drawing/2014/main" id="{F9166F97-33FF-4B76-A804-FAD07D88E183}"/>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808264" y="-97"/>
            <a:ext cx="371531" cy="885515"/>
          </a:xfrm>
          <a:prstGeom prst="rect">
            <a:avLst/>
          </a:prstGeom>
        </p:spPr>
      </p:pic>
      <p:grpSp>
        <p:nvGrpSpPr>
          <p:cNvPr id="32" name="Group 31">
            <a:extLst>
              <a:ext uri="{FF2B5EF4-FFF2-40B4-BE49-F238E27FC236}">
                <a16:creationId xmlns:a16="http://schemas.microsoft.com/office/drawing/2014/main" id="{F34A795C-17AC-4CAB-888C-5AA027F86EE8}"/>
              </a:ext>
            </a:extLst>
          </p:cNvPr>
          <p:cNvGrpSpPr/>
          <p:nvPr/>
        </p:nvGrpSpPr>
        <p:grpSpPr>
          <a:xfrm>
            <a:off x="3308109" y="939554"/>
            <a:ext cx="1305142" cy="849451"/>
            <a:chOff x="3362449" y="2975463"/>
            <a:chExt cx="5467101" cy="3558259"/>
          </a:xfrm>
        </p:grpSpPr>
        <p:sp>
          <p:nvSpPr>
            <p:cNvPr id="33" name="Oval 32">
              <a:extLst>
                <a:ext uri="{FF2B5EF4-FFF2-40B4-BE49-F238E27FC236}">
                  <a16:creationId xmlns:a16="http://schemas.microsoft.com/office/drawing/2014/main" id="{D0880560-3411-4156-91A4-06E82869CE5A}"/>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picture containing shape&#10;&#10;Description automatically generated">
              <a:extLst>
                <a:ext uri="{FF2B5EF4-FFF2-40B4-BE49-F238E27FC236}">
                  <a16:creationId xmlns:a16="http://schemas.microsoft.com/office/drawing/2014/main" id="{E332C35D-3A80-44D5-947F-3CB92848D77F}"/>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562BF46E-8BDB-42DC-B169-BE2620F648B9}"/>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37" name="Picture 36" descr="A picture containing shape&#10;&#10;Description automatically generated">
              <a:extLst>
                <a:ext uri="{FF2B5EF4-FFF2-40B4-BE49-F238E27FC236}">
                  <a16:creationId xmlns:a16="http://schemas.microsoft.com/office/drawing/2014/main" id="{182D405F-DAEC-4D82-B7F6-49B3E2E15235}"/>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38" name="Group 37">
            <a:extLst>
              <a:ext uri="{FF2B5EF4-FFF2-40B4-BE49-F238E27FC236}">
                <a16:creationId xmlns:a16="http://schemas.microsoft.com/office/drawing/2014/main" id="{AE9D0DCD-C611-4191-BC89-AA9077ACEFEA}"/>
              </a:ext>
            </a:extLst>
          </p:cNvPr>
          <p:cNvGrpSpPr/>
          <p:nvPr/>
        </p:nvGrpSpPr>
        <p:grpSpPr>
          <a:xfrm>
            <a:off x="3387197" y="1749801"/>
            <a:ext cx="1326551" cy="1161290"/>
            <a:chOff x="484334" y="-48184"/>
            <a:chExt cx="5606092" cy="4907689"/>
          </a:xfrm>
        </p:grpSpPr>
        <p:pic>
          <p:nvPicPr>
            <p:cNvPr id="39" name="Picture 38" descr="A picture containing shape&#10;&#10;Description automatically generated">
              <a:extLst>
                <a:ext uri="{FF2B5EF4-FFF2-40B4-BE49-F238E27FC236}">
                  <a16:creationId xmlns:a16="http://schemas.microsoft.com/office/drawing/2014/main" id="{63D90E62-D5D7-44F2-B62E-24861AF1BCD4}"/>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40" name="Freeform: Shape 39">
              <a:extLst>
                <a:ext uri="{FF2B5EF4-FFF2-40B4-BE49-F238E27FC236}">
                  <a16:creationId xmlns:a16="http://schemas.microsoft.com/office/drawing/2014/main" id="{F30DDE1B-1C3B-4F17-8269-DF49E072D1C4}"/>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C8419D2B-708B-4F3E-A069-5A3ECD5E6BC9}"/>
              </a:ext>
            </a:extLst>
          </p:cNvPr>
          <p:cNvGrpSpPr/>
          <p:nvPr/>
        </p:nvGrpSpPr>
        <p:grpSpPr>
          <a:xfrm>
            <a:off x="3649649" y="2255571"/>
            <a:ext cx="1064099" cy="692568"/>
            <a:chOff x="6831672" y="1868280"/>
            <a:chExt cx="3184477" cy="2072614"/>
          </a:xfrm>
        </p:grpSpPr>
        <p:pic>
          <p:nvPicPr>
            <p:cNvPr id="43" name="Picture 42" descr="A picture containing shape&#10;&#10;Description automatically generated">
              <a:extLst>
                <a:ext uri="{FF2B5EF4-FFF2-40B4-BE49-F238E27FC236}">
                  <a16:creationId xmlns:a16="http://schemas.microsoft.com/office/drawing/2014/main" id="{D103F32A-2F04-493F-AFEA-AFC5E5873140}"/>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45" name="Picture 44" descr="A picture containing shape&#10;&#10;Description automatically generated">
              <a:extLst>
                <a:ext uri="{FF2B5EF4-FFF2-40B4-BE49-F238E27FC236}">
                  <a16:creationId xmlns:a16="http://schemas.microsoft.com/office/drawing/2014/main" id="{5A828878-6705-46FB-B9C2-05463A83EE1E}"/>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47" name="Oval 46">
              <a:extLst>
                <a:ext uri="{FF2B5EF4-FFF2-40B4-BE49-F238E27FC236}">
                  <a16:creationId xmlns:a16="http://schemas.microsoft.com/office/drawing/2014/main" id="{7A6E0277-D330-4007-A6B0-2F37DE116F3E}"/>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descr="A picture containing shape&#10;&#10;Description automatically generated">
              <a:extLst>
                <a:ext uri="{FF2B5EF4-FFF2-40B4-BE49-F238E27FC236}">
                  <a16:creationId xmlns:a16="http://schemas.microsoft.com/office/drawing/2014/main" id="{DDDE541F-BB4E-4316-810E-0932B0F0B1BF}"/>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52" name="Title 1">
            <a:extLst>
              <a:ext uri="{FF2B5EF4-FFF2-40B4-BE49-F238E27FC236}">
                <a16:creationId xmlns:a16="http://schemas.microsoft.com/office/drawing/2014/main" id="{17A0DBB3-18BC-43C4-B4A8-1BE700FCFD72}"/>
              </a:ext>
            </a:extLst>
          </p:cNvPr>
          <p:cNvSpPr txBox="1">
            <a:spLocks/>
          </p:cNvSpPr>
          <p:nvPr/>
        </p:nvSpPr>
        <p:spPr>
          <a:xfrm>
            <a:off x="1218087" y="211836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D9695F"/>
                </a:solidFill>
                <a:latin typeface="Gill Sans Nova" panose="020B0602020104020203" pitchFamily="34" charset="0"/>
                <a:cs typeface="Helvetica" panose="020B0604020202020204" pitchFamily="34" charset="0"/>
              </a:rPr>
              <a:t>Structural</a:t>
            </a:r>
            <a:endParaRPr lang="en-US" sz="2400" b="1" dirty="0">
              <a:solidFill>
                <a:srgbClr val="D9695F"/>
              </a:solidFill>
              <a:latin typeface="Gill Sans Nova" panose="020B0602020104020203" pitchFamily="34" charset="0"/>
              <a:cs typeface="Helvetica" panose="020B0604020202020204" pitchFamily="34" charset="0"/>
            </a:endParaRPr>
          </a:p>
        </p:txBody>
      </p:sp>
      <p:sp>
        <p:nvSpPr>
          <p:cNvPr id="55" name="Title 1">
            <a:extLst>
              <a:ext uri="{FF2B5EF4-FFF2-40B4-BE49-F238E27FC236}">
                <a16:creationId xmlns:a16="http://schemas.microsoft.com/office/drawing/2014/main" id="{46A71BAE-2827-44BD-B2AB-B89885FB4375}"/>
              </a:ext>
            </a:extLst>
          </p:cNvPr>
          <p:cNvSpPr txBox="1">
            <a:spLocks/>
          </p:cNvSpPr>
          <p:nvPr/>
        </p:nvSpPr>
        <p:spPr>
          <a:xfrm>
            <a:off x="103779" y="42676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Internalist</a:t>
            </a:r>
            <a:endParaRPr lang="en-US" sz="2400"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57" name="Right Brace 56">
            <a:extLst>
              <a:ext uri="{FF2B5EF4-FFF2-40B4-BE49-F238E27FC236}">
                <a16:creationId xmlns:a16="http://schemas.microsoft.com/office/drawing/2014/main" id="{0DA5A70B-9139-4E59-B895-79F259BC7067}"/>
              </a:ext>
            </a:extLst>
          </p:cNvPr>
          <p:cNvSpPr/>
          <p:nvPr/>
        </p:nvSpPr>
        <p:spPr>
          <a:xfrm rot="10800000">
            <a:off x="1610005" y="145356"/>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9" name="Right Brace 58">
            <a:extLst>
              <a:ext uri="{FF2B5EF4-FFF2-40B4-BE49-F238E27FC236}">
                <a16:creationId xmlns:a16="http://schemas.microsoft.com/office/drawing/2014/main" id="{B2635F2B-C767-44AC-BC2A-CC8FCA719C46}"/>
              </a:ext>
            </a:extLst>
          </p:cNvPr>
          <p:cNvSpPr/>
          <p:nvPr/>
        </p:nvSpPr>
        <p:spPr>
          <a:xfrm rot="10800000">
            <a:off x="3115852" y="213446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61" name="Title 1">
            <a:extLst>
              <a:ext uri="{FF2B5EF4-FFF2-40B4-BE49-F238E27FC236}">
                <a16:creationId xmlns:a16="http://schemas.microsoft.com/office/drawing/2014/main" id="{9BD4D580-17B4-402B-BDE5-0E4556ACF766}"/>
              </a:ext>
            </a:extLst>
          </p:cNvPr>
          <p:cNvSpPr txBox="1">
            <a:spLocks/>
          </p:cNvSpPr>
          <p:nvPr/>
        </p:nvSpPr>
        <p:spPr>
          <a:xfrm>
            <a:off x="1768929" y="-8518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49808C"/>
                </a:solidFill>
                <a:latin typeface="Gill Sans Nova" panose="020B0602020104020203" pitchFamily="34" charset="0"/>
                <a:cs typeface="Helvetica" panose="020B0604020202020204" pitchFamily="34" charset="0"/>
              </a:rPr>
              <a:t>Biological</a:t>
            </a:r>
            <a:endParaRPr lang="en-US" sz="2400" b="1" dirty="0">
              <a:solidFill>
                <a:srgbClr val="49808C"/>
              </a:solidFill>
              <a:latin typeface="Gill Sans Nova" panose="020B0602020104020203" pitchFamily="34" charset="0"/>
              <a:cs typeface="Helvetica" panose="020B0604020202020204" pitchFamily="34" charset="0"/>
            </a:endParaRPr>
          </a:p>
        </p:txBody>
      </p:sp>
      <p:sp>
        <p:nvSpPr>
          <p:cNvPr id="64" name="Title 1">
            <a:extLst>
              <a:ext uri="{FF2B5EF4-FFF2-40B4-BE49-F238E27FC236}">
                <a16:creationId xmlns:a16="http://schemas.microsoft.com/office/drawing/2014/main" id="{1452BB34-2B2C-4E76-BA0A-936812367E0D}"/>
              </a:ext>
            </a:extLst>
          </p:cNvPr>
          <p:cNvSpPr txBox="1">
            <a:spLocks/>
          </p:cNvSpPr>
          <p:nvPr/>
        </p:nvSpPr>
        <p:spPr>
          <a:xfrm>
            <a:off x="1788164" y="825987"/>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C09200"/>
                </a:solidFill>
                <a:latin typeface="Gill Sans Nova" panose="020B0602020104020203" pitchFamily="34" charset="0"/>
                <a:cs typeface="Helvetica" panose="020B0604020202020204" pitchFamily="34" charset="0"/>
              </a:rPr>
              <a:t>Cultural</a:t>
            </a:r>
            <a:endParaRPr lang="en-US" sz="2400" b="1" dirty="0">
              <a:solidFill>
                <a:srgbClr val="C09200"/>
              </a:solidFill>
              <a:latin typeface="Gill Sans Nova" panose="020B0602020104020203" pitchFamily="34" charset="0"/>
              <a:cs typeface="Helvetica" panose="020B0604020202020204" pitchFamily="34" charset="0"/>
            </a:endParaRPr>
          </a:p>
        </p:txBody>
      </p:sp>
      <p:sp>
        <p:nvSpPr>
          <p:cNvPr id="69" name="Title 1">
            <a:extLst>
              <a:ext uri="{FF2B5EF4-FFF2-40B4-BE49-F238E27FC236}">
                <a16:creationId xmlns:a16="http://schemas.microsoft.com/office/drawing/2014/main" id="{2B24D54C-59A6-4972-BBC2-346F3FAE1A35}"/>
              </a:ext>
            </a:extLst>
          </p:cNvPr>
          <p:cNvSpPr txBox="1">
            <a:spLocks/>
          </p:cNvSpPr>
          <p:nvPr/>
        </p:nvSpPr>
        <p:spPr>
          <a:xfrm>
            <a:off x="4748690" y="131948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social/economic systems</a:t>
            </a:r>
          </a:p>
        </p:txBody>
      </p:sp>
      <p:sp>
        <p:nvSpPr>
          <p:cNvPr id="70" name="Title 1">
            <a:extLst>
              <a:ext uri="{FF2B5EF4-FFF2-40B4-BE49-F238E27FC236}">
                <a16:creationId xmlns:a16="http://schemas.microsoft.com/office/drawing/2014/main" id="{228E817E-2147-4C60-9C7C-30E24C745AAD}"/>
              </a:ext>
            </a:extLst>
          </p:cNvPr>
          <p:cNvSpPr txBox="1">
            <a:spLocks/>
          </p:cNvSpPr>
          <p:nvPr/>
        </p:nvSpPr>
        <p:spPr>
          <a:xfrm>
            <a:off x="4748690" y="39419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Tree>
    <p:extLst>
      <p:ext uri="{BB962C8B-B14F-4D97-AF65-F5344CB8AC3E}">
        <p14:creationId xmlns:p14="http://schemas.microsoft.com/office/powerpoint/2010/main" val="452596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5AF27F0-62F5-48AC-8C47-30065DDDEE40}"/>
              </a:ext>
            </a:extLst>
          </p:cNvPr>
          <p:cNvGrpSpPr/>
          <p:nvPr/>
        </p:nvGrpSpPr>
        <p:grpSpPr>
          <a:xfrm>
            <a:off x="389318" y="1623166"/>
            <a:ext cx="4095353" cy="4690707"/>
            <a:chOff x="389318" y="1623166"/>
            <a:chExt cx="4095353" cy="4690707"/>
          </a:xfrm>
        </p:grpSpPr>
        <p:pic>
          <p:nvPicPr>
            <p:cNvPr id="2050" name="Picture 2">
              <a:extLst>
                <a:ext uri="{FF2B5EF4-FFF2-40B4-BE49-F238E27FC236}">
                  <a16:creationId xmlns:a16="http://schemas.microsoft.com/office/drawing/2014/main" id="{FCF73A70-CA29-4926-AD7C-445D818C76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992"/>
            <a:stretch/>
          </p:blipFill>
          <p:spPr bwMode="auto">
            <a:xfrm>
              <a:off x="389318" y="1623166"/>
              <a:ext cx="4095353" cy="469070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DD2481FD-D385-4A0E-AF09-E6B57965E874}"/>
                </a:ext>
              </a:extLst>
            </p:cNvPr>
            <p:cNvSpPr/>
            <p:nvPr/>
          </p:nvSpPr>
          <p:spPr>
            <a:xfrm>
              <a:off x="532149" y="5282555"/>
              <a:ext cx="879881" cy="215352"/>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7272AE6-678B-4A9E-9BD3-D8D2D303F74A}"/>
                </a:ext>
              </a:extLst>
            </p:cNvPr>
            <p:cNvSpPr/>
            <p:nvPr/>
          </p:nvSpPr>
          <p:spPr>
            <a:xfrm>
              <a:off x="3457631" y="4482454"/>
              <a:ext cx="929187" cy="228051"/>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
            <a:extLst>
              <a:ext uri="{FF2B5EF4-FFF2-40B4-BE49-F238E27FC236}">
                <a16:creationId xmlns:a16="http://schemas.microsoft.com/office/drawing/2014/main" id="{3D43EAD7-2165-45D4-B29B-5617B2DAEF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683" b="1854"/>
          <a:stretch/>
        </p:blipFill>
        <p:spPr bwMode="auto">
          <a:xfrm>
            <a:off x="8541668" y="5633655"/>
            <a:ext cx="3521758" cy="122434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We observe different frequencies of a property across categories.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2" name="Group 31">
            <a:extLst>
              <a:ext uri="{FF2B5EF4-FFF2-40B4-BE49-F238E27FC236}">
                <a16:creationId xmlns:a16="http://schemas.microsoft.com/office/drawing/2014/main" id="{FDB9ABBB-35AE-47D6-BD9B-A020B3A9C53B}"/>
              </a:ext>
            </a:extLst>
          </p:cNvPr>
          <p:cNvGrpSpPr/>
          <p:nvPr/>
        </p:nvGrpSpPr>
        <p:grpSpPr>
          <a:xfrm>
            <a:off x="10605702" y="2724845"/>
            <a:ext cx="1457724" cy="1447799"/>
            <a:chOff x="10605702" y="2724845"/>
            <a:chExt cx="1457724" cy="1447799"/>
          </a:xfrm>
        </p:grpSpPr>
        <p:sp>
          <p:nvSpPr>
            <p:cNvPr id="33" name="Oval 32">
              <a:extLst>
                <a:ext uri="{FF2B5EF4-FFF2-40B4-BE49-F238E27FC236}">
                  <a16:creationId xmlns:a16="http://schemas.microsoft.com/office/drawing/2014/main" id="{01A66FD7-5D91-4A80-B762-60EE589D6111}"/>
                </a:ext>
              </a:extLst>
            </p:cNvPr>
            <p:cNvSpPr/>
            <p:nvPr/>
          </p:nvSpPr>
          <p:spPr>
            <a:xfrm flipH="1">
              <a:off x="10605702" y="3439374"/>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98E8713-8598-41FD-BCEA-45E98A9B3C6B}"/>
                </a:ext>
              </a:extLst>
            </p:cNvPr>
            <p:cNvGrpSpPr/>
            <p:nvPr/>
          </p:nvGrpSpPr>
          <p:grpSpPr>
            <a:xfrm flipH="1">
              <a:off x="10756624" y="2724845"/>
              <a:ext cx="1059520" cy="1300122"/>
              <a:chOff x="9347996" y="3061105"/>
              <a:chExt cx="2088437" cy="2562692"/>
            </a:xfrm>
          </p:grpSpPr>
          <p:pic>
            <p:nvPicPr>
              <p:cNvPr id="35" name="Picture 34" descr="A picture containing shape&#10;&#10;Description automatically generated">
                <a:extLst>
                  <a:ext uri="{FF2B5EF4-FFF2-40B4-BE49-F238E27FC236}">
                    <a16:creationId xmlns:a16="http://schemas.microsoft.com/office/drawing/2014/main" id="{15505B8D-B786-45CE-B4E8-76386D0B6834}"/>
                  </a:ext>
                </a:extLst>
              </p:cNvPr>
              <p:cNvPicPr>
                <a:picLocks noChangeAspect="1"/>
              </p:cNvPicPr>
              <p:nvPr/>
            </p:nvPicPr>
            <p:blipFill rotWithShape="1">
              <a:blip r:embed="rId4">
                <a:lum bright="70000" contrast="-70000"/>
              </a:blip>
              <a:srcRect l="32963" r="31296" b="14815"/>
              <a:stretch/>
            </p:blipFill>
            <p:spPr>
              <a:xfrm>
                <a:off x="9347996" y="3061105"/>
                <a:ext cx="1028532" cy="2451428"/>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E03C7C3E-B54A-43A5-9EB2-8B7D262F3C65}"/>
                  </a:ext>
                </a:extLst>
              </p:cNvPr>
              <p:cNvPicPr>
                <a:picLocks noChangeAspect="1"/>
              </p:cNvPicPr>
              <p:nvPr/>
            </p:nvPicPr>
            <p:blipFill rotWithShape="1">
              <a:blip r:embed="rId4">
                <a:lum bright="70000" contrast="-70000"/>
              </a:blip>
              <a:srcRect l="32963" r="31296" b="14815"/>
              <a:stretch/>
            </p:blipFill>
            <p:spPr>
              <a:xfrm>
                <a:off x="10407899" y="3172368"/>
                <a:ext cx="1028534" cy="2451429"/>
              </a:xfrm>
              <a:prstGeom prst="rect">
                <a:avLst/>
              </a:prstGeom>
            </p:spPr>
          </p:pic>
        </p:grpSp>
      </p:grpSp>
      <p:grpSp>
        <p:nvGrpSpPr>
          <p:cNvPr id="37" name="Group 36">
            <a:extLst>
              <a:ext uri="{FF2B5EF4-FFF2-40B4-BE49-F238E27FC236}">
                <a16:creationId xmlns:a16="http://schemas.microsoft.com/office/drawing/2014/main" id="{B04CDD72-E590-4B37-87F4-0C07C6AC4038}"/>
              </a:ext>
            </a:extLst>
          </p:cNvPr>
          <p:cNvGrpSpPr/>
          <p:nvPr/>
        </p:nvGrpSpPr>
        <p:grpSpPr>
          <a:xfrm>
            <a:off x="7742001" y="2674571"/>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4"/>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4"/>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4"/>
            <a:srcRect l="32963" r="31296" b="14815"/>
            <a:stretch/>
          </p:blipFill>
          <p:spPr>
            <a:xfrm flipH="1">
              <a:off x="8956368" y="2674571"/>
              <a:ext cx="470343" cy="1121024"/>
            </a:xfrm>
            <a:prstGeom prst="rect">
              <a:avLst/>
            </a:prstGeom>
          </p:spPr>
        </p:pic>
      </p:grpSp>
      <p:sp>
        <p:nvSpPr>
          <p:cNvPr id="42" name="Oval 41">
            <a:extLst>
              <a:ext uri="{FF2B5EF4-FFF2-40B4-BE49-F238E27FC236}">
                <a16:creationId xmlns:a16="http://schemas.microsoft.com/office/drawing/2014/main" id="{CFA1781C-29A0-4F81-822A-3A929C283185}"/>
              </a:ext>
            </a:extLst>
          </p:cNvPr>
          <p:cNvSpPr/>
          <p:nvPr/>
        </p:nvSpPr>
        <p:spPr>
          <a:xfrm flipH="1">
            <a:off x="7911255" y="4798366"/>
            <a:ext cx="2435095"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43" name="Straight Arrow Connector 42">
            <a:extLst>
              <a:ext uri="{FF2B5EF4-FFF2-40B4-BE49-F238E27FC236}">
                <a16:creationId xmlns:a16="http://schemas.microsoft.com/office/drawing/2014/main" id="{8AF12E50-EAD1-44ED-A932-186F60766C05}"/>
              </a:ext>
            </a:extLst>
          </p:cNvPr>
          <p:cNvCxnSpPr>
            <a:cxnSpLocks/>
            <a:stCxn id="38" idx="4"/>
            <a:endCxn id="42" idx="0"/>
          </p:cNvCxnSpPr>
          <p:nvPr/>
        </p:nvCxnSpPr>
        <p:spPr>
          <a:xfrm flipH="1">
            <a:off x="9128802" y="4479771"/>
            <a:ext cx="2" cy="318595"/>
          </a:xfrm>
          <a:prstGeom prst="straightConnector1">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5733123-622F-4639-A6E0-F156AEBFBF08}"/>
              </a:ext>
            </a:extLst>
          </p:cNvPr>
          <p:cNvGrpSpPr/>
          <p:nvPr/>
        </p:nvGrpSpPr>
        <p:grpSpPr>
          <a:xfrm>
            <a:off x="6201313" y="2718329"/>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4">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4">
                <a:lum bright="70000" contrast="-70000"/>
              </a:blip>
              <a:srcRect l="32963" r="31296" b="14815"/>
              <a:stretch/>
            </p:blipFill>
            <p:spPr>
              <a:xfrm>
                <a:off x="1003384" y="3178060"/>
                <a:ext cx="1028534" cy="2451429"/>
              </a:xfrm>
              <a:prstGeom prst="rect">
                <a:avLst/>
              </a:prstGeom>
            </p:spPr>
          </p:pic>
        </p:grpSp>
      </p:grpSp>
    </p:spTree>
    <p:extLst>
      <p:ext uri="{BB962C8B-B14F-4D97-AF65-F5344CB8AC3E}">
        <p14:creationId xmlns:p14="http://schemas.microsoft.com/office/powerpoint/2010/main" val="2374702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solidFill>
                <a:latin typeface="Gill Sans Nova" panose="020B0602020104020203" pitchFamily="34" charset="0"/>
              </a:rPr>
              <a:t>Calibration &gt; Intro/contrast &gt;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3" name="Title 1">
            <a:extLst>
              <a:ext uri="{FF2B5EF4-FFF2-40B4-BE49-F238E27FC236}">
                <a16:creationId xmlns:a16="http://schemas.microsoft.com/office/drawing/2014/main" id="{EF5EDC4D-BADA-4BB7-BF80-42923C6DC6B9}"/>
              </a:ext>
            </a:extLst>
          </p:cNvPr>
          <p:cNvSpPr txBox="1">
            <a:spLocks/>
          </p:cNvSpPr>
          <p:nvPr/>
        </p:nvSpPr>
        <p:spPr>
          <a:xfrm>
            <a:off x="462170" y="1300972"/>
            <a:ext cx="10996405" cy="1070753"/>
          </a:xfrm>
          <a:prstGeom prst="rect">
            <a:avLst/>
          </a:prstGeom>
        </p:spPr>
        <p:txBody>
          <a:bodyPr vert="horz" lIns="91440" tIns="45720" rIns="91440" bIns="45720" rtlCol="0" anchor="t" anchorCtr="0">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200" i="1" dirty="0">
                <a:solidFill>
                  <a:schemeClr val="tx1"/>
                </a:solidFill>
                <a:latin typeface="Gill Sans Nova" panose="020B0602020104020203" pitchFamily="34" charset="0"/>
                <a:cs typeface="Helvetica" panose="020B0604020202020204" pitchFamily="34" charset="0"/>
              </a:rPr>
              <a:t>N </a:t>
            </a:r>
            <a:r>
              <a:rPr lang="en-US" sz="3200" dirty="0">
                <a:solidFill>
                  <a:schemeClr val="tx1"/>
                </a:solidFill>
                <a:latin typeface="Gill Sans Nova" panose="020B0602020104020203" pitchFamily="34" charset="0"/>
                <a:cs typeface="Helvetica" panose="020B0604020202020204" pitchFamily="34" charset="0"/>
              </a:rPr>
              <a:t>= 150 US-based adults on MTurk </a:t>
            </a:r>
          </a:p>
          <a:p>
            <a:pPr>
              <a:lnSpc>
                <a:spcPct val="100000"/>
              </a:lnSpc>
            </a:pPr>
            <a:r>
              <a:rPr lang="en-US" sz="3200" i="1" dirty="0">
                <a:solidFill>
                  <a:schemeClr val="tx1"/>
                </a:solidFill>
                <a:latin typeface="Gill Sans Nova" panose="020B0602020104020203" pitchFamily="34" charset="0"/>
                <a:cs typeface="Helvetica" panose="020B0604020202020204" pitchFamily="34" charset="0"/>
              </a:rPr>
              <a:t>N </a:t>
            </a:r>
            <a:r>
              <a:rPr lang="en-US" sz="3200" dirty="0">
                <a:solidFill>
                  <a:schemeClr val="tx1"/>
                </a:solidFill>
                <a:latin typeface="Gill Sans Nova" panose="020B0602020104020203" pitchFamily="34" charset="0"/>
                <a:cs typeface="Helvetica" panose="020B0604020202020204" pitchFamily="34" charset="0"/>
              </a:rPr>
              <a:t>= 132 after exclusions </a:t>
            </a:r>
            <a:r>
              <a:rPr lang="en-US" sz="2400" dirty="0">
                <a:solidFill>
                  <a:schemeClr val="tx1"/>
                </a:solidFill>
                <a:latin typeface="Gill Sans Nova" panose="020B0602020104020203" pitchFamily="34" charset="0"/>
                <a:cs typeface="Helvetica" panose="020B0604020202020204" pitchFamily="34" charset="0"/>
              </a:rPr>
              <a:t>(attention checks) </a:t>
            </a:r>
            <a:r>
              <a:rPr lang="en-US" sz="3200" dirty="0">
                <a:solidFill>
                  <a:schemeClr val="tx1"/>
                </a:solidFill>
                <a:latin typeface="Gill Sans Nova" panose="020B0602020104020203" pitchFamily="34" charset="0"/>
                <a:cs typeface="Helvetica" panose="020B0604020202020204" pitchFamily="34" charset="0"/>
              </a:rPr>
              <a:t>(~44/condition)</a:t>
            </a:r>
          </a:p>
          <a:p>
            <a:pPr>
              <a:lnSpc>
                <a:spcPct val="100000"/>
              </a:lnSpc>
            </a:pPr>
            <a:endParaRPr lang="en-US" sz="3200" dirty="0">
              <a:solidFill>
                <a:schemeClr val="tx1"/>
              </a:solidFill>
              <a:latin typeface="Gill Sans Nova" panose="020B0602020104020203" pitchFamily="34" charset="0"/>
              <a:cs typeface="Helvetica" panose="020B0604020202020204" pitchFamily="34" charset="0"/>
            </a:endParaRPr>
          </a:p>
          <a:p>
            <a:pPr>
              <a:lnSpc>
                <a:spcPct val="100000"/>
              </a:lnSpc>
            </a:pPr>
            <a:endParaRPr lang="en-US" sz="3200" dirty="0">
              <a:solidFill>
                <a:schemeClr val="tx1"/>
              </a:solidFill>
              <a:latin typeface="Gill Sans Nova" panose="020B0602020104020203" pitchFamily="34" charset="0"/>
              <a:cs typeface="Helvetica" panose="020B0604020202020204" pitchFamily="34" charset="0"/>
            </a:endParaRPr>
          </a:p>
          <a:p>
            <a:pPr>
              <a:lnSpc>
                <a:spcPct val="100000"/>
              </a:lnSpc>
            </a:pPr>
            <a:endParaRPr lang="en-US" sz="3200" dirty="0">
              <a:solidFill>
                <a:schemeClr val="tx1"/>
              </a:solidFill>
              <a:latin typeface="Gill Sans Nova" panose="020B0602020104020203" pitchFamily="34" charset="0"/>
              <a:cs typeface="Helvetica" panose="020B0604020202020204" pitchFamily="34" charset="0"/>
            </a:endParaRPr>
          </a:p>
          <a:p>
            <a:pPr>
              <a:lnSpc>
                <a:spcPct val="100000"/>
              </a:lnSpc>
            </a:pPr>
            <a:endParaRPr lang="en-US" sz="3200" dirty="0">
              <a:solidFill>
                <a:schemeClr val="tx1"/>
              </a:solidFill>
              <a:latin typeface="Gill Sans Nova" panose="020B0602020104020203" pitchFamily="34" charset="0"/>
              <a:cs typeface="Helvetica" panose="020B0604020202020204" pitchFamily="34" charset="0"/>
            </a:endParaRPr>
          </a:p>
        </p:txBody>
      </p:sp>
      <p:sp>
        <p:nvSpPr>
          <p:cNvPr id="8" name="Rectangle 7">
            <a:extLst>
              <a:ext uri="{FF2B5EF4-FFF2-40B4-BE49-F238E27FC236}">
                <a16:creationId xmlns:a16="http://schemas.microsoft.com/office/drawing/2014/main" id="{143F124D-F233-4ADD-BA9D-5AB546BF8E60}"/>
              </a:ext>
            </a:extLst>
          </p:cNvPr>
          <p:cNvSpPr/>
          <p:nvPr/>
        </p:nvSpPr>
        <p:spPr>
          <a:xfrm>
            <a:off x="917761" y="2628900"/>
            <a:ext cx="10401300" cy="36957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800" b="0" i="0" dirty="0">
                <a:solidFill>
                  <a:srgbClr val="404040"/>
                </a:solidFill>
                <a:effectLst/>
                <a:latin typeface="Cambria" panose="02040503050406030204" pitchFamily="18" charset="0"/>
                <a:ea typeface="Cambria" panose="02040503050406030204" pitchFamily="18" charset="0"/>
              </a:rPr>
              <a:t>In this task, you'll read a story about groups that live on a planet far </a:t>
            </a:r>
            <a:r>
              <a:rPr lang="en-US" sz="2800" b="0" i="0" dirty="0" err="1">
                <a:solidFill>
                  <a:srgbClr val="404040"/>
                </a:solidFill>
                <a:effectLst/>
                <a:latin typeface="Cambria" panose="02040503050406030204" pitchFamily="18" charset="0"/>
                <a:ea typeface="Cambria" panose="02040503050406030204" pitchFamily="18" charset="0"/>
              </a:rPr>
              <a:t>far</a:t>
            </a:r>
            <a:r>
              <a:rPr lang="en-US" sz="2800" b="0" i="0" dirty="0">
                <a:solidFill>
                  <a:srgbClr val="404040"/>
                </a:solidFill>
                <a:effectLst/>
                <a:latin typeface="Cambria" panose="02040503050406030204" pitchFamily="18" charset="0"/>
                <a:ea typeface="Cambria" panose="02040503050406030204" pitchFamily="18" charset="0"/>
              </a:rPr>
              <a:t> away. Please read the story carefully. You'll be asked to answer some questions about the groups. </a:t>
            </a:r>
            <a:br>
              <a:rPr lang="en-US" sz="2800" b="0" i="0" dirty="0">
                <a:solidFill>
                  <a:srgbClr val="404040"/>
                </a:solidFill>
                <a:effectLst/>
                <a:latin typeface="Cambria" panose="02040503050406030204" pitchFamily="18" charset="0"/>
                <a:ea typeface="Cambria" panose="02040503050406030204" pitchFamily="18" charset="0"/>
              </a:rPr>
            </a:br>
            <a:endParaRPr lang="en-US" sz="2800" b="0" i="0" dirty="0">
              <a:solidFill>
                <a:srgbClr val="404040"/>
              </a:solidFill>
              <a:effectLst/>
              <a:latin typeface="Cambria" panose="02040503050406030204" pitchFamily="18" charset="0"/>
              <a:ea typeface="Cambria" panose="02040503050406030204" pitchFamily="18" charset="0"/>
            </a:endParaRPr>
          </a:p>
          <a:p>
            <a:pPr algn="l"/>
            <a:r>
              <a:rPr lang="en-US" sz="2800" b="0" i="0" dirty="0">
                <a:solidFill>
                  <a:srgbClr val="404040"/>
                </a:solidFill>
                <a:effectLst/>
                <a:latin typeface="Cambria" panose="02040503050406030204" pitchFamily="18" charset="0"/>
                <a:ea typeface="Cambria" panose="02040503050406030204" pitchFamily="18" charset="0"/>
              </a:rPr>
              <a:t>We hope the task can be done at a future point by children, so the language is designed to be kid-friendly. </a:t>
            </a:r>
          </a:p>
        </p:txBody>
      </p:sp>
    </p:spTree>
    <p:extLst>
      <p:ext uri="{BB962C8B-B14F-4D97-AF65-F5344CB8AC3E}">
        <p14:creationId xmlns:p14="http://schemas.microsoft.com/office/powerpoint/2010/main" val="406098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b="1" dirty="0">
                <a:solidFill>
                  <a:schemeClr val="bg1"/>
                </a:solidFill>
                <a:latin typeface="Gill Sans Nova" panose="020B0602020104020203" pitchFamily="34" charset="0"/>
              </a:rPr>
              <a:t>Calibration</a:t>
            </a:r>
            <a:r>
              <a:rPr lang="en-US" dirty="0">
                <a:solidFill>
                  <a:schemeClr val="bg1"/>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 Intro/contrast &gt;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8" name="Rectangle 7">
            <a:extLst>
              <a:ext uri="{FF2B5EF4-FFF2-40B4-BE49-F238E27FC236}">
                <a16:creationId xmlns:a16="http://schemas.microsoft.com/office/drawing/2014/main" id="{143F124D-F233-4ADD-BA9D-5AB546BF8E60}"/>
              </a:ext>
            </a:extLst>
          </p:cNvPr>
          <p:cNvSpPr/>
          <p:nvPr/>
        </p:nvSpPr>
        <p:spPr>
          <a:xfrm>
            <a:off x="2343150" y="1154932"/>
            <a:ext cx="9848849" cy="43383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2800" b="0" i="0" dirty="0">
              <a:solidFill>
                <a:schemeClr val="tx1"/>
              </a:solidFill>
              <a:effectLst/>
              <a:latin typeface="Cambria" panose="02040503050406030204" pitchFamily="18" charset="0"/>
              <a:ea typeface="Cambria" panose="02040503050406030204" pitchFamily="18" charset="0"/>
            </a:endParaRPr>
          </a:p>
          <a:p>
            <a:pPr algn="l"/>
            <a:r>
              <a:rPr lang="en-US" sz="2800" b="0" i="0" dirty="0">
                <a:solidFill>
                  <a:schemeClr val="tx1"/>
                </a:solidFill>
                <a:effectLst/>
                <a:latin typeface="Cambria" panose="02040503050406030204" pitchFamily="18" charset="0"/>
                <a:ea typeface="Cambria" panose="02040503050406030204" pitchFamily="18" charset="0"/>
              </a:rPr>
              <a:t>Let's get started by practicing with some questions.</a:t>
            </a:r>
          </a:p>
          <a:p>
            <a:pPr algn="l"/>
            <a:endParaRPr lang="en-US" sz="2800" b="0" i="0" dirty="0">
              <a:solidFill>
                <a:schemeClr val="tx1"/>
              </a:solidFill>
              <a:effectLst/>
              <a:latin typeface="Cambria" panose="02040503050406030204" pitchFamily="18" charset="0"/>
              <a:ea typeface="Cambria" panose="02040503050406030204" pitchFamily="18" charset="0"/>
            </a:endParaRPr>
          </a:p>
          <a:p>
            <a:pPr marL="457200" indent="-457200" algn="l">
              <a:buFontTx/>
              <a:buChar char="-"/>
            </a:pPr>
            <a:r>
              <a:rPr lang="en-US" sz="2800" b="0" i="0" dirty="0">
                <a:solidFill>
                  <a:schemeClr val="tx1"/>
                </a:solidFill>
                <a:effectLst/>
                <a:latin typeface="Cambria" panose="02040503050406030204" pitchFamily="18" charset="0"/>
                <a:ea typeface="Cambria" panose="02040503050406030204" pitchFamily="18" charset="0"/>
              </a:rPr>
              <a:t>Can people shower in the morning instead of at night? (</a:t>
            </a:r>
            <a:r>
              <a:rPr lang="en-US" sz="2800" b="1" i="0" dirty="0">
                <a:solidFill>
                  <a:schemeClr val="tx1"/>
                </a:solidFill>
                <a:effectLst/>
                <a:latin typeface="Cambria" panose="02040503050406030204" pitchFamily="18" charset="0"/>
                <a:ea typeface="Cambria" panose="02040503050406030204" pitchFamily="18" charset="0"/>
              </a:rPr>
              <a:t>Y</a:t>
            </a:r>
            <a:r>
              <a:rPr lang="en-US" sz="2800" b="0" i="0" dirty="0">
                <a:solidFill>
                  <a:schemeClr val="tx1"/>
                </a:solidFill>
                <a:effectLst/>
                <a:latin typeface="Cambria" panose="02040503050406030204" pitchFamily="18" charset="0"/>
                <a:ea typeface="Cambria" panose="02040503050406030204" pitchFamily="18" charset="0"/>
              </a:rPr>
              <a:t>/N)</a:t>
            </a:r>
          </a:p>
          <a:p>
            <a:pPr marL="457200" indent="-457200" algn="l">
              <a:buFontTx/>
              <a:buChar char="-"/>
            </a:pPr>
            <a:r>
              <a:rPr lang="en-US" sz="2800" b="0" i="0" dirty="0">
                <a:solidFill>
                  <a:schemeClr val="tx1"/>
                </a:solidFill>
                <a:effectLst/>
                <a:latin typeface="Cambria" panose="02040503050406030204" pitchFamily="18" charset="0"/>
                <a:ea typeface="Cambria" panose="02040503050406030204" pitchFamily="18" charset="0"/>
              </a:rPr>
              <a:t>Can people walk through walls? (Y/</a:t>
            </a:r>
            <a:r>
              <a:rPr lang="en-US" sz="2800" b="1" i="0" dirty="0">
                <a:solidFill>
                  <a:schemeClr val="tx1"/>
                </a:solidFill>
                <a:effectLst/>
                <a:latin typeface="Cambria" panose="02040503050406030204" pitchFamily="18" charset="0"/>
                <a:ea typeface="Cambria" panose="02040503050406030204" pitchFamily="18" charset="0"/>
              </a:rPr>
              <a:t>N</a:t>
            </a:r>
            <a:r>
              <a:rPr lang="en-US" sz="2800" b="0" i="0" dirty="0">
                <a:solidFill>
                  <a:schemeClr val="tx1"/>
                </a:solidFill>
                <a:effectLst/>
                <a:latin typeface="Cambria" panose="02040503050406030204" pitchFamily="18" charset="0"/>
                <a:ea typeface="Cambria" panose="02040503050406030204" pitchFamily="18" charset="0"/>
              </a:rPr>
              <a:t>)</a:t>
            </a:r>
          </a:p>
          <a:p>
            <a:pPr algn="l"/>
            <a:endParaRPr lang="en-US" sz="2800" b="0" i="0" dirty="0">
              <a:solidFill>
                <a:schemeClr val="tx1"/>
              </a:solidFill>
              <a:effectLst/>
              <a:latin typeface="Cambria" panose="02040503050406030204" pitchFamily="18" charset="0"/>
              <a:ea typeface="Cambria" panose="02040503050406030204" pitchFamily="18" charset="0"/>
            </a:endParaRPr>
          </a:p>
          <a:p>
            <a:pPr marL="457200" indent="-457200" algn="l">
              <a:buFontTx/>
              <a:buChar char="-"/>
            </a:pPr>
            <a:r>
              <a:rPr lang="en-US" sz="2800" b="0" i="0" dirty="0">
                <a:solidFill>
                  <a:schemeClr val="tx1"/>
                </a:solidFill>
                <a:effectLst/>
                <a:latin typeface="Cambria" panose="02040503050406030204" pitchFamily="18" charset="0"/>
                <a:ea typeface="Cambria" panose="02040503050406030204" pitchFamily="18" charset="0"/>
              </a:rPr>
              <a:t>Is it okay or not okay if someone steals money from their friend? (okay/</a:t>
            </a:r>
            <a:r>
              <a:rPr lang="en-US" sz="2800" b="1" i="0" dirty="0">
                <a:solidFill>
                  <a:schemeClr val="tx1"/>
                </a:solidFill>
                <a:effectLst/>
                <a:latin typeface="Cambria" panose="02040503050406030204" pitchFamily="18" charset="0"/>
                <a:ea typeface="Cambria" panose="02040503050406030204" pitchFamily="18" charset="0"/>
              </a:rPr>
              <a:t>not okay</a:t>
            </a:r>
            <a:r>
              <a:rPr lang="en-US" sz="2800" b="0" i="0" dirty="0">
                <a:solidFill>
                  <a:schemeClr val="tx1"/>
                </a:solidFill>
                <a:effectLst/>
                <a:latin typeface="Cambria" panose="02040503050406030204" pitchFamily="18" charset="0"/>
                <a:ea typeface="Cambria" panose="02040503050406030204" pitchFamily="18" charset="0"/>
              </a:rPr>
              <a:t>)</a:t>
            </a:r>
          </a:p>
          <a:p>
            <a:pPr marL="457200" indent="-457200">
              <a:buFontTx/>
              <a:buChar char="-"/>
            </a:pPr>
            <a:r>
              <a:rPr lang="en-US" sz="2800" b="0" i="0" dirty="0">
                <a:solidFill>
                  <a:schemeClr val="tx1"/>
                </a:solidFill>
                <a:effectLst/>
                <a:latin typeface="Cambria" panose="02040503050406030204" pitchFamily="18" charset="0"/>
                <a:ea typeface="Cambria" panose="02040503050406030204" pitchFamily="18" charset="0"/>
              </a:rPr>
              <a:t>Is it okay or not okay if someone gives a gift to their friend? (</a:t>
            </a:r>
            <a:r>
              <a:rPr lang="en-US" sz="2800" b="1" i="0" dirty="0">
                <a:solidFill>
                  <a:schemeClr val="tx1"/>
                </a:solidFill>
                <a:effectLst/>
                <a:latin typeface="Cambria" panose="02040503050406030204" pitchFamily="18" charset="0"/>
                <a:ea typeface="Cambria" panose="02040503050406030204" pitchFamily="18" charset="0"/>
              </a:rPr>
              <a:t>okay</a:t>
            </a:r>
            <a:r>
              <a:rPr lang="en-US" sz="2800" b="0" i="0" dirty="0">
                <a:solidFill>
                  <a:schemeClr val="tx1"/>
                </a:solidFill>
                <a:effectLst/>
                <a:latin typeface="Cambria" panose="02040503050406030204" pitchFamily="18" charset="0"/>
                <a:ea typeface="Cambria" panose="02040503050406030204" pitchFamily="18" charset="0"/>
              </a:rPr>
              <a:t>/not okay)</a:t>
            </a:r>
          </a:p>
          <a:p>
            <a:pPr marL="457200" indent="-457200" algn="l">
              <a:buFontTx/>
              <a:buChar char="-"/>
            </a:pPr>
            <a:endParaRPr lang="en-US" sz="2800" dirty="0">
              <a:solidFill>
                <a:schemeClr val="tx1"/>
              </a:solidFill>
              <a:latin typeface="Cambria" panose="02040503050406030204" pitchFamily="18" charset="0"/>
              <a:ea typeface="Cambria" panose="02040503050406030204" pitchFamily="18" charset="0"/>
            </a:endParaRPr>
          </a:p>
          <a:p>
            <a:pPr marL="457200" indent="-457200" algn="l">
              <a:buFontTx/>
              <a:buChar char="-"/>
            </a:pPr>
            <a:endParaRPr lang="en-US" sz="2800" b="0" i="0" dirty="0">
              <a:solidFill>
                <a:schemeClr val="tx1"/>
              </a:solidFill>
              <a:effectLst/>
              <a:latin typeface="Cambria" panose="02040503050406030204" pitchFamily="18" charset="0"/>
              <a:ea typeface="Cambria" panose="02040503050406030204" pitchFamily="18"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3" name="Title 1">
            <a:extLst>
              <a:ext uri="{FF2B5EF4-FFF2-40B4-BE49-F238E27FC236}">
                <a16:creationId xmlns:a16="http://schemas.microsoft.com/office/drawing/2014/main" id="{8F23438A-5397-4E6E-ADD2-7D0E90C1DCC3}"/>
              </a:ext>
            </a:extLst>
          </p:cNvPr>
          <p:cNvSpPr txBox="1">
            <a:spLocks/>
          </p:cNvSpPr>
          <p:nvPr/>
        </p:nvSpPr>
        <p:spPr>
          <a:xfrm>
            <a:off x="204996" y="1529571"/>
            <a:ext cx="2093332" cy="3356754"/>
          </a:xfrm>
          <a:prstGeom prst="rect">
            <a:avLst/>
          </a:prstGeom>
        </p:spPr>
        <p:txBody>
          <a:bodyPr vert="horz" lIns="91440" tIns="45720" rIns="91440" bIns="45720" rtlCol="0" anchor="t" anchorCtr="0">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200" i="1" dirty="0">
                <a:solidFill>
                  <a:schemeClr val="tx1"/>
                </a:solidFill>
                <a:latin typeface="Gill Sans Nova" panose="020B0602020104020203" pitchFamily="34" charset="0"/>
                <a:cs typeface="Helvetica" panose="020B0604020202020204" pitchFamily="34" charset="0"/>
              </a:rPr>
              <a:t>Calibrate </a:t>
            </a:r>
          </a:p>
          <a:p>
            <a:pPr>
              <a:lnSpc>
                <a:spcPct val="100000"/>
              </a:lnSpc>
            </a:pPr>
            <a:endParaRPr lang="en-US" sz="3200" i="1" dirty="0">
              <a:solidFill>
                <a:schemeClr val="tx1"/>
              </a:solidFill>
              <a:latin typeface="Gill Sans Nova" panose="020B0602020104020203" pitchFamily="34" charset="0"/>
              <a:cs typeface="Helvetica" panose="020B0604020202020204" pitchFamily="34" charset="0"/>
            </a:endParaRPr>
          </a:p>
          <a:p>
            <a:pPr>
              <a:lnSpc>
                <a:spcPct val="100000"/>
              </a:lnSpc>
            </a:pPr>
            <a:r>
              <a:rPr lang="en-US" sz="3200" i="1" dirty="0">
                <a:solidFill>
                  <a:schemeClr val="tx1"/>
                </a:solidFill>
                <a:latin typeface="Gill Sans Nova" panose="020B0602020104020203" pitchFamily="34" charset="0"/>
                <a:cs typeface="Helvetica" panose="020B0604020202020204" pitchFamily="34" charset="0"/>
              </a:rPr>
              <a:t>Possibility </a:t>
            </a:r>
            <a:br>
              <a:rPr lang="en-US" sz="3200" i="1" dirty="0">
                <a:solidFill>
                  <a:schemeClr val="tx1"/>
                </a:solidFill>
                <a:latin typeface="Gill Sans Nova" panose="020B0602020104020203" pitchFamily="34" charset="0"/>
                <a:cs typeface="Helvetica" panose="020B0604020202020204" pitchFamily="34" charset="0"/>
              </a:rPr>
            </a:br>
            <a:r>
              <a:rPr lang="en-US" sz="3200" i="1" dirty="0">
                <a:solidFill>
                  <a:schemeClr val="tx1"/>
                </a:solidFill>
                <a:latin typeface="Gill Sans Nova" panose="020B0602020104020203" pitchFamily="34" charset="0"/>
                <a:cs typeface="Helvetica" panose="020B0604020202020204" pitchFamily="34" charset="0"/>
              </a:rPr>
              <a:t>of change</a:t>
            </a:r>
          </a:p>
          <a:p>
            <a:pPr>
              <a:lnSpc>
                <a:spcPct val="100000"/>
              </a:lnSpc>
            </a:pPr>
            <a:endParaRPr lang="en-US" sz="3200" i="1" dirty="0">
              <a:solidFill>
                <a:schemeClr val="tx1"/>
              </a:solidFill>
              <a:latin typeface="Gill Sans Nova" panose="020B0602020104020203" pitchFamily="34" charset="0"/>
              <a:cs typeface="Helvetica" panose="020B0604020202020204" pitchFamily="34" charset="0"/>
            </a:endParaRPr>
          </a:p>
          <a:p>
            <a:pPr>
              <a:lnSpc>
                <a:spcPct val="100000"/>
              </a:lnSpc>
            </a:pPr>
            <a:r>
              <a:rPr lang="en-US" sz="3200" i="1" dirty="0">
                <a:solidFill>
                  <a:schemeClr val="tx1"/>
                </a:solidFill>
                <a:latin typeface="Gill Sans Nova" panose="020B0602020104020203" pitchFamily="34" charset="0"/>
                <a:cs typeface="Helvetica" panose="020B0604020202020204" pitchFamily="34" charset="0"/>
              </a:rPr>
              <a:t>Normativity</a:t>
            </a:r>
          </a:p>
        </p:txBody>
      </p:sp>
      <p:sp>
        <p:nvSpPr>
          <p:cNvPr id="10" name="Title 1">
            <a:extLst>
              <a:ext uri="{FF2B5EF4-FFF2-40B4-BE49-F238E27FC236}">
                <a16:creationId xmlns:a16="http://schemas.microsoft.com/office/drawing/2014/main" id="{26FBE79E-307D-4AEC-86D4-5B0CA7479DEB}"/>
              </a:ext>
            </a:extLst>
          </p:cNvPr>
          <p:cNvSpPr txBox="1">
            <a:spLocks/>
          </p:cNvSpPr>
          <p:nvPr/>
        </p:nvSpPr>
        <p:spPr>
          <a:xfrm>
            <a:off x="268628" y="5743508"/>
            <a:ext cx="1903072" cy="1162184"/>
          </a:xfrm>
          <a:prstGeom prst="rect">
            <a:avLst/>
          </a:prstGeom>
        </p:spPr>
        <p:txBody>
          <a:bodyPr vert="horz" lIns="91440" tIns="45720" rIns="91440" bIns="45720" rtlCol="0" anchor="t" anchorCtr="0">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200" i="1" dirty="0">
                <a:solidFill>
                  <a:schemeClr val="tx1"/>
                </a:solidFill>
                <a:latin typeface="Gill Sans Nova" panose="020B0602020104020203" pitchFamily="34" charset="0"/>
                <a:cs typeface="Helvetica" panose="020B0604020202020204" pitchFamily="34" charset="0"/>
              </a:rPr>
              <a:t>Feedback for each</a:t>
            </a:r>
          </a:p>
        </p:txBody>
      </p:sp>
      <p:sp>
        <p:nvSpPr>
          <p:cNvPr id="12" name="TextBox 11">
            <a:extLst>
              <a:ext uri="{FF2B5EF4-FFF2-40B4-BE49-F238E27FC236}">
                <a16:creationId xmlns:a16="http://schemas.microsoft.com/office/drawing/2014/main" id="{7F1B8C93-B209-497C-A798-B3927159749E}"/>
              </a:ext>
            </a:extLst>
          </p:cNvPr>
          <p:cNvSpPr txBox="1"/>
          <p:nvPr/>
        </p:nvSpPr>
        <p:spPr>
          <a:xfrm>
            <a:off x="2343149" y="5743508"/>
            <a:ext cx="6386513" cy="1015663"/>
          </a:xfrm>
          <a:prstGeom prst="rect">
            <a:avLst/>
          </a:prstGeom>
          <a:noFill/>
          <a:ln>
            <a:noFill/>
          </a:ln>
        </p:spPr>
        <p:txBody>
          <a:bodyPr wrap="square">
            <a:spAutoFit/>
          </a:bodyPr>
          <a:lstStyle/>
          <a:p>
            <a:r>
              <a:rPr lang="en-US" sz="2000" b="1" dirty="0">
                <a:latin typeface="Cambria" panose="02040503050406030204" pitchFamily="18" charset="0"/>
                <a:ea typeface="Cambria" panose="02040503050406030204" pitchFamily="18" charset="0"/>
              </a:rPr>
              <a:t>Actually, no. / That’s right!</a:t>
            </a:r>
          </a:p>
          <a:p>
            <a:r>
              <a:rPr lang="en-US" sz="2000" dirty="0">
                <a:latin typeface="Cambria" panose="02040503050406030204" pitchFamily="18" charset="0"/>
                <a:ea typeface="Cambria" panose="02040503050406030204" pitchFamily="18" charset="0"/>
              </a:rPr>
              <a:t>People can't walk through walls, because walls are solid and we can't pass through them.</a:t>
            </a:r>
          </a:p>
        </p:txBody>
      </p:sp>
      <p:sp>
        <p:nvSpPr>
          <p:cNvPr id="9" name="Rectangle 8">
            <a:extLst>
              <a:ext uri="{FF2B5EF4-FFF2-40B4-BE49-F238E27FC236}">
                <a16:creationId xmlns:a16="http://schemas.microsoft.com/office/drawing/2014/main" id="{62B6979F-5940-470C-8CFB-E1D6B5FD8FCF}"/>
              </a:ext>
            </a:extLst>
          </p:cNvPr>
          <p:cNvSpPr/>
          <p:nvPr/>
        </p:nvSpPr>
        <p:spPr>
          <a:xfrm>
            <a:off x="2171700" y="1490199"/>
            <a:ext cx="9908005" cy="4217977"/>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451264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889BE1-4ED0-4ABD-B23A-D1D2986C9810}"/>
              </a:ext>
            </a:extLst>
          </p:cNvPr>
          <p:cNvSpPr/>
          <p:nvPr/>
        </p:nvSpPr>
        <p:spPr>
          <a:xfrm>
            <a:off x="364308" y="1395708"/>
            <a:ext cx="11320485" cy="46561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a:t>
            </a:r>
            <a:r>
              <a:rPr lang="en-US" dirty="0">
                <a:solidFill>
                  <a:schemeClr val="bg1"/>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a:t>
            </a:r>
            <a:r>
              <a:rPr lang="en-US" b="1" dirty="0">
                <a:solidFill>
                  <a:schemeClr val="bg1"/>
                </a:solidFill>
                <a:latin typeface="Gill Sans Nova" panose="020B0602020104020203" pitchFamily="34" charset="0"/>
              </a:rPr>
              <a:t> Intro/contrast </a:t>
            </a:r>
            <a:r>
              <a:rPr lang="en-US" dirty="0">
                <a:solidFill>
                  <a:schemeClr val="bg1">
                    <a:lumMod val="75000"/>
                  </a:schemeClr>
                </a:solidFill>
                <a:latin typeface="Gill Sans Nova" panose="020B0602020104020203" pitchFamily="34" charset="0"/>
              </a:rPr>
              <a:t>&gt;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6" y="1395709"/>
            <a:ext cx="7150894" cy="1384995"/>
          </a:xfrm>
          <a:prstGeom prst="rect">
            <a:avLst/>
          </a:prstGeom>
          <a:noFill/>
        </p:spPr>
        <p:txBody>
          <a:bodyPr wrap="square">
            <a:spAutoFit/>
          </a:bodyPr>
          <a:lstStyle/>
          <a:p>
            <a:pPr algn="l"/>
            <a:r>
              <a:rPr lang="en-US" sz="2800" b="0" i="0" dirty="0">
                <a:solidFill>
                  <a:srgbClr val="404040"/>
                </a:solidFill>
                <a:effectLst/>
                <a:latin typeface="Cambria" panose="02040503050406030204" pitchFamily="18" charset="0"/>
                <a:ea typeface="Cambria" panose="02040503050406030204" pitchFamily="18" charset="0"/>
              </a:rPr>
              <a:t>Great, let's get started! </a:t>
            </a:r>
            <a:br>
              <a:rPr lang="en-US" sz="2800" b="0" i="0" dirty="0">
                <a:solidFill>
                  <a:srgbClr val="404040"/>
                </a:solidFill>
                <a:effectLst/>
                <a:latin typeface="Cambria" panose="02040503050406030204" pitchFamily="18" charset="0"/>
                <a:ea typeface="Cambria" panose="02040503050406030204" pitchFamily="18" charset="0"/>
              </a:rPr>
            </a:br>
            <a:endParaRPr lang="en-US" sz="2800" b="0" i="0" dirty="0">
              <a:solidFill>
                <a:srgbClr val="404040"/>
              </a:solidFill>
              <a:effectLst/>
              <a:latin typeface="Cambria" panose="02040503050406030204" pitchFamily="18" charset="0"/>
              <a:ea typeface="Cambria" panose="02040503050406030204" pitchFamily="18" charset="0"/>
            </a:endParaRPr>
          </a:p>
          <a:p>
            <a:pPr algn="l"/>
            <a:r>
              <a:rPr lang="en-US" sz="2800" b="0" i="0" dirty="0">
                <a:solidFill>
                  <a:srgbClr val="404040"/>
                </a:solidFill>
                <a:effectLst/>
                <a:latin typeface="Cambria" panose="02040503050406030204" pitchFamily="18" charset="0"/>
                <a:ea typeface="Cambria" panose="02040503050406030204" pitchFamily="18" charset="0"/>
              </a:rPr>
              <a:t>I am going to tell you about a planet far away. </a:t>
            </a:r>
          </a:p>
        </p:txBody>
      </p:sp>
      <p:pic>
        <p:nvPicPr>
          <p:cNvPr id="9" name="Picture 8" descr="A picture containing food, indoor, sitting, table&#10;&#10;Description automatically generated">
            <a:extLst>
              <a:ext uri="{FF2B5EF4-FFF2-40B4-BE49-F238E27FC236}">
                <a16:creationId xmlns:a16="http://schemas.microsoft.com/office/drawing/2014/main" id="{CD9AA752-80A7-461B-927B-714814D923E4}"/>
              </a:ext>
            </a:extLst>
          </p:cNvPr>
          <p:cNvPicPr>
            <a:picLocks noChangeAspect="1"/>
          </p:cNvPicPr>
          <p:nvPr/>
        </p:nvPicPr>
        <p:blipFill>
          <a:blip r:embed="rId3"/>
          <a:stretch>
            <a:fillRect/>
          </a:stretch>
        </p:blipFill>
        <p:spPr>
          <a:xfrm>
            <a:off x="4093549" y="2580901"/>
            <a:ext cx="3564551" cy="3470982"/>
          </a:xfrm>
          <a:prstGeom prst="rect">
            <a:avLst/>
          </a:prstGeom>
        </p:spPr>
      </p:pic>
      <p:sp>
        <p:nvSpPr>
          <p:cNvPr id="8" name="Title 1">
            <a:extLst>
              <a:ext uri="{FF2B5EF4-FFF2-40B4-BE49-F238E27FC236}">
                <a16:creationId xmlns:a16="http://schemas.microsoft.com/office/drawing/2014/main" id="{BA4E7F1F-ACA0-43BB-9A57-585928B21CFF}"/>
              </a:ext>
            </a:extLst>
          </p:cNvPr>
          <p:cNvSpPr txBox="1">
            <a:spLocks/>
          </p:cNvSpPr>
          <p:nvPr/>
        </p:nvSpPr>
        <p:spPr>
          <a:xfrm>
            <a:off x="507205" y="6223000"/>
            <a:ext cx="10269769" cy="454526"/>
          </a:xfrm>
          <a:prstGeom prst="rect">
            <a:avLst/>
          </a:prstGeom>
          <a:noFill/>
        </p:spPr>
        <p:txBody>
          <a:bodyPr vert="horz" lIns="91440" tIns="45720" rIns="91440" bIns="45720" rtlCol="0" anchor="t">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400" dirty="0">
                <a:solidFill>
                  <a:schemeClr val="tx1"/>
                </a:solidFill>
                <a:latin typeface="Helvetica" panose="020B0604020202020204" pitchFamily="34" charset="0"/>
                <a:cs typeface="Helvetica" panose="020B0604020202020204" pitchFamily="34" charset="0"/>
              </a:rPr>
              <a:t>novel setting</a:t>
            </a:r>
          </a:p>
        </p:txBody>
      </p:sp>
    </p:spTree>
    <p:extLst>
      <p:ext uri="{BB962C8B-B14F-4D97-AF65-F5344CB8AC3E}">
        <p14:creationId xmlns:p14="http://schemas.microsoft.com/office/powerpoint/2010/main" val="3449149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a:t>
            </a:r>
            <a:r>
              <a:rPr lang="en-US" dirty="0">
                <a:solidFill>
                  <a:schemeClr val="bg1"/>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a:t>
            </a:r>
            <a:r>
              <a:rPr lang="en-US" b="1" dirty="0">
                <a:solidFill>
                  <a:schemeClr val="bg1"/>
                </a:solidFill>
                <a:latin typeface="Gill Sans Nova" panose="020B0602020104020203" pitchFamily="34" charset="0"/>
              </a:rPr>
              <a:t> Intro/contrast </a:t>
            </a:r>
            <a:r>
              <a:rPr lang="en-US" dirty="0">
                <a:solidFill>
                  <a:schemeClr val="bg1">
                    <a:lumMod val="75000"/>
                  </a:schemeClr>
                </a:solidFill>
                <a:latin typeface="Gill Sans Nova" panose="020B0602020104020203" pitchFamily="34" charset="0"/>
              </a:rPr>
              <a:t>&gt;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5" y="1395709"/>
            <a:ext cx="9522619" cy="954107"/>
          </a:xfrm>
          <a:prstGeom prst="rect">
            <a:avLst/>
          </a:prstGeom>
          <a:noFill/>
        </p:spPr>
        <p:txBody>
          <a:bodyPr wrap="square">
            <a:spAutoFit/>
          </a:bodyPr>
          <a:lstStyle/>
          <a:p>
            <a:pPr algn="l"/>
            <a:r>
              <a:rPr lang="en-US" sz="2800" b="0" i="0" dirty="0">
                <a:solidFill>
                  <a:srgbClr val="404040"/>
                </a:solidFill>
                <a:effectLst/>
                <a:latin typeface="Cambria" panose="02040503050406030204" pitchFamily="18" charset="0"/>
                <a:ea typeface="Cambria" panose="02040503050406030204" pitchFamily="18" charset="0"/>
              </a:rPr>
              <a:t>There are 2 kinds of friendly aliens who live on this planet: </a:t>
            </a:r>
            <a:r>
              <a:rPr lang="en-US" sz="2800" b="0" i="0" dirty="0" err="1">
                <a:solidFill>
                  <a:srgbClr val="404040"/>
                </a:solidFill>
                <a:effectLst/>
                <a:latin typeface="Cambria" panose="02040503050406030204" pitchFamily="18" charset="0"/>
                <a:ea typeface="Cambria" panose="02040503050406030204" pitchFamily="18" charset="0"/>
              </a:rPr>
              <a:t>Zarpies</a:t>
            </a:r>
            <a:r>
              <a:rPr lang="en-US" sz="2800" b="0" i="0" dirty="0">
                <a:solidFill>
                  <a:srgbClr val="404040"/>
                </a:solidFill>
                <a:effectLst/>
                <a:latin typeface="Cambria" panose="02040503050406030204" pitchFamily="18" charset="0"/>
                <a:ea typeface="Cambria" panose="02040503050406030204" pitchFamily="18" charset="0"/>
              </a:rPr>
              <a:t> and </a:t>
            </a:r>
            <a:r>
              <a:rPr lang="en-US" sz="2800" b="0" i="0" dirty="0" err="1">
                <a:solidFill>
                  <a:srgbClr val="404040"/>
                </a:solidFill>
                <a:effectLst/>
                <a:latin typeface="Cambria" panose="02040503050406030204" pitchFamily="18" charset="0"/>
                <a:ea typeface="Cambria" panose="02040503050406030204" pitchFamily="18" charset="0"/>
              </a:rPr>
              <a:t>Vawns</a:t>
            </a:r>
            <a:r>
              <a:rPr lang="en-US" sz="2800" b="0" i="0" dirty="0">
                <a:solidFill>
                  <a:srgbClr val="404040"/>
                </a:solidFill>
                <a:effectLst/>
                <a:latin typeface="Cambria" panose="02040503050406030204" pitchFamily="18" charset="0"/>
                <a:ea typeface="Cambria" panose="02040503050406030204" pitchFamily="18" charset="0"/>
              </a:rPr>
              <a:t>. </a:t>
            </a:r>
          </a:p>
        </p:txBody>
      </p:sp>
      <p:pic>
        <p:nvPicPr>
          <p:cNvPr id="4" name="Picture 3" descr="A picture containing icon&#10;&#10;Description automatically generated">
            <a:extLst>
              <a:ext uri="{FF2B5EF4-FFF2-40B4-BE49-F238E27FC236}">
                <a16:creationId xmlns:a16="http://schemas.microsoft.com/office/drawing/2014/main" id="{9158BC26-333D-47EF-BE9F-3D1DEC9D03EC}"/>
              </a:ext>
            </a:extLst>
          </p:cNvPr>
          <p:cNvPicPr>
            <a:picLocks noChangeAspect="1"/>
          </p:cNvPicPr>
          <p:nvPr/>
        </p:nvPicPr>
        <p:blipFill>
          <a:blip r:embed="rId3"/>
          <a:stretch>
            <a:fillRect/>
          </a:stretch>
        </p:blipFill>
        <p:spPr>
          <a:xfrm>
            <a:off x="2342428" y="2659649"/>
            <a:ext cx="2926086" cy="280264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D4B61C8C-DE06-4B98-9C70-1C7C96E181B8}"/>
              </a:ext>
            </a:extLst>
          </p:cNvPr>
          <p:cNvPicPr>
            <a:picLocks noChangeAspect="1"/>
          </p:cNvPicPr>
          <p:nvPr/>
        </p:nvPicPr>
        <p:blipFill>
          <a:blip r:embed="rId4"/>
          <a:stretch>
            <a:fillRect/>
          </a:stretch>
        </p:blipFill>
        <p:spPr>
          <a:xfrm>
            <a:off x="6787706" y="3429000"/>
            <a:ext cx="2102741" cy="2272029"/>
          </a:xfrm>
          <a:prstGeom prst="rect">
            <a:avLst/>
          </a:prstGeom>
        </p:spPr>
      </p:pic>
      <p:sp>
        <p:nvSpPr>
          <p:cNvPr id="9" name="Rectangle 8">
            <a:extLst>
              <a:ext uri="{FF2B5EF4-FFF2-40B4-BE49-F238E27FC236}">
                <a16:creationId xmlns:a16="http://schemas.microsoft.com/office/drawing/2014/main" id="{F11C5996-C8EC-4D25-89E6-E13C6F1F6B5C}"/>
              </a:ext>
            </a:extLst>
          </p:cNvPr>
          <p:cNvSpPr/>
          <p:nvPr/>
        </p:nvSpPr>
        <p:spPr>
          <a:xfrm>
            <a:off x="364308" y="1395708"/>
            <a:ext cx="11320485" cy="46561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10" name="Title 1">
            <a:extLst>
              <a:ext uri="{FF2B5EF4-FFF2-40B4-BE49-F238E27FC236}">
                <a16:creationId xmlns:a16="http://schemas.microsoft.com/office/drawing/2014/main" id="{18D13373-6367-4C73-9501-33F34A47FB58}"/>
              </a:ext>
            </a:extLst>
          </p:cNvPr>
          <p:cNvSpPr txBox="1">
            <a:spLocks/>
          </p:cNvSpPr>
          <p:nvPr/>
        </p:nvSpPr>
        <p:spPr>
          <a:xfrm>
            <a:off x="507205" y="6223000"/>
            <a:ext cx="10269769" cy="454526"/>
          </a:xfrm>
          <a:prstGeom prst="rect">
            <a:avLst/>
          </a:prstGeom>
          <a:noFill/>
        </p:spPr>
        <p:txBody>
          <a:bodyPr vert="horz" lIns="91440" tIns="45720" rIns="91440" bIns="45720" rtlCol="0" anchor="t">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400" dirty="0">
                <a:solidFill>
                  <a:schemeClr val="tx1"/>
                </a:solidFill>
                <a:latin typeface="Helvetica" panose="020B0604020202020204" pitchFamily="34" charset="0"/>
                <a:cs typeface="Helvetica" panose="020B0604020202020204" pitchFamily="34" charset="0"/>
              </a:rPr>
              <a:t>novel social groups</a:t>
            </a:r>
          </a:p>
        </p:txBody>
      </p:sp>
    </p:spTree>
    <p:extLst>
      <p:ext uri="{BB962C8B-B14F-4D97-AF65-F5344CB8AC3E}">
        <p14:creationId xmlns:p14="http://schemas.microsoft.com/office/powerpoint/2010/main" val="31002037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a:t>
            </a:r>
            <a:r>
              <a:rPr lang="en-US" dirty="0">
                <a:solidFill>
                  <a:schemeClr val="bg1"/>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a:t>
            </a:r>
            <a:r>
              <a:rPr lang="en-US" b="1" dirty="0">
                <a:solidFill>
                  <a:schemeClr val="bg1"/>
                </a:solidFill>
                <a:latin typeface="Gill Sans Nova" panose="020B0602020104020203" pitchFamily="34" charset="0"/>
              </a:rPr>
              <a:t> Intro/contrast </a:t>
            </a:r>
            <a:r>
              <a:rPr lang="en-US" dirty="0">
                <a:solidFill>
                  <a:schemeClr val="bg1">
                    <a:lumMod val="75000"/>
                  </a:schemeClr>
                </a:solidFill>
                <a:latin typeface="Gill Sans Nova" panose="020B0602020104020203" pitchFamily="34" charset="0"/>
              </a:rPr>
              <a:t>&gt;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5" y="1395709"/>
            <a:ext cx="9522619" cy="523220"/>
          </a:xfrm>
          <a:prstGeom prst="rect">
            <a:avLst/>
          </a:prstGeom>
          <a:noFill/>
        </p:spPr>
        <p:txBody>
          <a:bodyPr wrap="square">
            <a:spAutoFit/>
          </a:bodyPr>
          <a:lstStyle/>
          <a:p>
            <a:pPr algn="l"/>
            <a:r>
              <a:rPr lang="en-US" sz="2800" b="0" i="0" dirty="0" err="1">
                <a:solidFill>
                  <a:srgbClr val="404040"/>
                </a:solidFill>
                <a:effectLst/>
                <a:latin typeface="Cambria" panose="02040503050406030204" pitchFamily="18" charset="0"/>
                <a:ea typeface="Cambria" panose="02040503050406030204" pitchFamily="18" charset="0"/>
              </a:rPr>
              <a:t>Zarpies</a:t>
            </a:r>
            <a:r>
              <a:rPr lang="en-US" sz="2800" b="0" i="0" dirty="0">
                <a:solidFill>
                  <a:srgbClr val="404040"/>
                </a:solidFill>
                <a:effectLst/>
                <a:latin typeface="Cambria" panose="02040503050406030204" pitchFamily="18" charset="0"/>
                <a:ea typeface="Cambria" panose="02040503050406030204" pitchFamily="18" charset="0"/>
              </a:rPr>
              <a:t> live here, on this side of the planet. </a:t>
            </a:r>
          </a:p>
        </p:txBody>
      </p:sp>
      <p:pic>
        <p:nvPicPr>
          <p:cNvPr id="7" name="Picture 6" descr="A picture containing sitting, food, table, small&#10;&#10;Description automatically generated">
            <a:extLst>
              <a:ext uri="{FF2B5EF4-FFF2-40B4-BE49-F238E27FC236}">
                <a16:creationId xmlns:a16="http://schemas.microsoft.com/office/drawing/2014/main" id="{CC850671-8D65-4BA2-86B3-59341A710DE7}"/>
              </a:ext>
            </a:extLst>
          </p:cNvPr>
          <p:cNvPicPr>
            <a:picLocks noChangeAspect="1"/>
          </p:cNvPicPr>
          <p:nvPr/>
        </p:nvPicPr>
        <p:blipFill>
          <a:blip r:embed="rId3"/>
          <a:stretch>
            <a:fillRect/>
          </a:stretch>
        </p:blipFill>
        <p:spPr>
          <a:xfrm>
            <a:off x="2150452" y="2167814"/>
            <a:ext cx="4071142" cy="3964274"/>
          </a:xfrm>
          <a:prstGeom prst="rect">
            <a:avLst/>
          </a:prstGeom>
        </p:spPr>
      </p:pic>
      <p:pic>
        <p:nvPicPr>
          <p:cNvPr id="13" name="Picture 12" descr="A picture containing icon&#10;&#10;Description automatically generated">
            <a:extLst>
              <a:ext uri="{FF2B5EF4-FFF2-40B4-BE49-F238E27FC236}">
                <a16:creationId xmlns:a16="http://schemas.microsoft.com/office/drawing/2014/main" id="{0FF846E1-C28D-45A5-A8B1-4F853FB7D416}"/>
              </a:ext>
            </a:extLst>
          </p:cNvPr>
          <p:cNvPicPr>
            <a:picLocks noChangeAspect="1"/>
          </p:cNvPicPr>
          <p:nvPr/>
        </p:nvPicPr>
        <p:blipFill>
          <a:blip r:embed="rId4"/>
          <a:stretch>
            <a:fillRect/>
          </a:stretch>
        </p:blipFill>
        <p:spPr>
          <a:xfrm>
            <a:off x="6345497" y="2720042"/>
            <a:ext cx="3331823" cy="3191261"/>
          </a:xfrm>
          <a:prstGeom prst="rect">
            <a:avLst/>
          </a:prstGeom>
        </p:spPr>
      </p:pic>
      <p:sp>
        <p:nvSpPr>
          <p:cNvPr id="9" name="Rectangle 8">
            <a:extLst>
              <a:ext uri="{FF2B5EF4-FFF2-40B4-BE49-F238E27FC236}">
                <a16:creationId xmlns:a16="http://schemas.microsoft.com/office/drawing/2014/main" id="{78F50330-C8C7-4C38-8A45-0EAFCBB04475}"/>
              </a:ext>
            </a:extLst>
          </p:cNvPr>
          <p:cNvSpPr/>
          <p:nvPr/>
        </p:nvSpPr>
        <p:spPr>
          <a:xfrm>
            <a:off x="364308" y="1395708"/>
            <a:ext cx="11320485" cy="46561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10" name="Title 1">
            <a:extLst>
              <a:ext uri="{FF2B5EF4-FFF2-40B4-BE49-F238E27FC236}">
                <a16:creationId xmlns:a16="http://schemas.microsoft.com/office/drawing/2014/main" id="{E7C6CC07-D972-42C4-BD86-315BB0B584AF}"/>
              </a:ext>
            </a:extLst>
          </p:cNvPr>
          <p:cNvSpPr txBox="1">
            <a:spLocks/>
          </p:cNvSpPr>
          <p:nvPr/>
        </p:nvSpPr>
        <p:spPr>
          <a:xfrm>
            <a:off x="507205" y="6223000"/>
            <a:ext cx="10269769" cy="454526"/>
          </a:xfrm>
          <a:prstGeom prst="rect">
            <a:avLst/>
          </a:prstGeom>
          <a:noFill/>
        </p:spPr>
        <p:txBody>
          <a:bodyPr vert="horz" lIns="91440" tIns="45720" rIns="91440" bIns="45720" rtlCol="0" anchor="t">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400" dirty="0">
                <a:solidFill>
                  <a:schemeClr val="tx1"/>
                </a:solidFill>
                <a:latin typeface="Helvetica" panose="020B0604020202020204" pitchFamily="34" charset="0"/>
                <a:cs typeface="Helvetica" panose="020B0604020202020204" pitchFamily="34" charset="0"/>
              </a:rPr>
              <a:t>structural context</a:t>
            </a:r>
          </a:p>
        </p:txBody>
      </p:sp>
    </p:spTree>
    <p:extLst>
      <p:ext uri="{BB962C8B-B14F-4D97-AF65-F5344CB8AC3E}">
        <p14:creationId xmlns:p14="http://schemas.microsoft.com/office/powerpoint/2010/main" val="1206819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a:t>
            </a:r>
            <a:r>
              <a:rPr lang="en-US" dirty="0">
                <a:solidFill>
                  <a:schemeClr val="bg1"/>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a:t>
            </a:r>
            <a:r>
              <a:rPr lang="en-US" b="1" dirty="0">
                <a:solidFill>
                  <a:schemeClr val="bg1"/>
                </a:solidFill>
                <a:latin typeface="Gill Sans Nova" panose="020B0602020104020203" pitchFamily="34" charset="0"/>
              </a:rPr>
              <a:t> Intro/contrast </a:t>
            </a:r>
            <a:r>
              <a:rPr lang="en-US" dirty="0">
                <a:solidFill>
                  <a:schemeClr val="bg1">
                    <a:lumMod val="75000"/>
                  </a:schemeClr>
                </a:solidFill>
                <a:latin typeface="Gill Sans Nova" panose="020B0602020104020203" pitchFamily="34" charset="0"/>
              </a:rPr>
              <a:t>&gt;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5" y="1395709"/>
            <a:ext cx="9522619" cy="523220"/>
          </a:xfrm>
          <a:prstGeom prst="rect">
            <a:avLst/>
          </a:prstGeom>
          <a:noFill/>
        </p:spPr>
        <p:txBody>
          <a:bodyPr wrap="square">
            <a:spAutoFit/>
          </a:bodyPr>
          <a:lstStyle/>
          <a:p>
            <a:pPr algn="l"/>
            <a:r>
              <a:rPr lang="en-US" sz="2800" b="0" i="0" dirty="0" err="1">
                <a:solidFill>
                  <a:srgbClr val="404040"/>
                </a:solidFill>
                <a:effectLst/>
                <a:latin typeface="Cambria" panose="02040503050406030204" pitchFamily="18" charset="0"/>
                <a:ea typeface="Cambria" panose="02040503050406030204" pitchFamily="18" charset="0"/>
              </a:rPr>
              <a:t>Vawns</a:t>
            </a:r>
            <a:r>
              <a:rPr lang="en-US" sz="2800" b="0" i="0" dirty="0">
                <a:solidFill>
                  <a:srgbClr val="404040"/>
                </a:solidFill>
                <a:effectLst/>
                <a:latin typeface="Cambria" panose="02040503050406030204" pitchFamily="18" charset="0"/>
                <a:ea typeface="Cambria" panose="02040503050406030204" pitchFamily="18" charset="0"/>
              </a:rPr>
              <a:t> live here, on this other side of the planet.</a:t>
            </a:r>
          </a:p>
        </p:txBody>
      </p:sp>
      <p:pic>
        <p:nvPicPr>
          <p:cNvPr id="7" name="Picture 6">
            <a:extLst>
              <a:ext uri="{FF2B5EF4-FFF2-40B4-BE49-F238E27FC236}">
                <a16:creationId xmlns:a16="http://schemas.microsoft.com/office/drawing/2014/main" id="{CC850671-8D65-4BA2-86B3-59341A710DE7}"/>
              </a:ext>
            </a:extLst>
          </p:cNvPr>
          <p:cNvPicPr>
            <a:picLocks noChangeAspect="1"/>
          </p:cNvPicPr>
          <p:nvPr/>
        </p:nvPicPr>
        <p:blipFill>
          <a:blip r:embed="rId3"/>
          <a:srcRect/>
          <a:stretch/>
        </p:blipFill>
        <p:spPr>
          <a:xfrm>
            <a:off x="2150452" y="2119686"/>
            <a:ext cx="4071141" cy="3964274"/>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31A6E06E-B111-402B-8612-832B19264BC3}"/>
              </a:ext>
            </a:extLst>
          </p:cNvPr>
          <p:cNvPicPr>
            <a:picLocks noChangeAspect="1"/>
          </p:cNvPicPr>
          <p:nvPr/>
        </p:nvPicPr>
        <p:blipFill>
          <a:blip r:embed="rId4"/>
          <a:stretch>
            <a:fillRect/>
          </a:stretch>
        </p:blipFill>
        <p:spPr>
          <a:xfrm>
            <a:off x="6787706" y="3188360"/>
            <a:ext cx="2102741" cy="2272029"/>
          </a:xfrm>
          <a:prstGeom prst="rect">
            <a:avLst/>
          </a:prstGeom>
        </p:spPr>
      </p:pic>
      <p:sp>
        <p:nvSpPr>
          <p:cNvPr id="8" name="Rectangle 7">
            <a:extLst>
              <a:ext uri="{FF2B5EF4-FFF2-40B4-BE49-F238E27FC236}">
                <a16:creationId xmlns:a16="http://schemas.microsoft.com/office/drawing/2014/main" id="{1364BDC1-57A8-4A89-8F53-5C51CC94E922}"/>
              </a:ext>
            </a:extLst>
          </p:cNvPr>
          <p:cNvSpPr/>
          <p:nvPr/>
        </p:nvSpPr>
        <p:spPr>
          <a:xfrm>
            <a:off x="364308" y="1395708"/>
            <a:ext cx="11320485" cy="46561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9" name="Title 1">
            <a:extLst>
              <a:ext uri="{FF2B5EF4-FFF2-40B4-BE49-F238E27FC236}">
                <a16:creationId xmlns:a16="http://schemas.microsoft.com/office/drawing/2014/main" id="{721FF584-CD91-44A8-A6D8-B90036E4BA15}"/>
              </a:ext>
            </a:extLst>
          </p:cNvPr>
          <p:cNvSpPr txBox="1">
            <a:spLocks/>
          </p:cNvSpPr>
          <p:nvPr/>
        </p:nvSpPr>
        <p:spPr>
          <a:xfrm>
            <a:off x="507205" y="6223000"/>
            <a:ext cx="10269769" cy="454526"/>
          </a:xfrm>
          <a:prstGeom prst="rect">
            <a:avLst/>
          </a:prstGeom>
          <a:noFill/>
        </p:spPr>
        <p:txBody>
          <a:bodyPr vert="horz" lIns="91440" tIns="45720" rIns="91440" bIns="45720" rtlCol="0" anchor="t">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400" dirty="0">
                <a:solidFill>
                  <a:schemeClr val="tx1"/>
                </a:solidFill>
                <a:latin typeface="Helvetica" panose="020B0604020202020204" pitchFamily="34" charset="0"/>
                <a:cs typeface="Helvetica" panose="020B0604020202020204" pitchFamily="34" charset="0"/>
              </a:rPr>
              <a:t>structural context</a:t>
            </a:r>
          </a:p>
        </p:txBody>
      </p:sp>
    </p:spTree>
    <p:extLst>
      <p:ext uri="{BB962C8B-B14F-4D97-AF65-F5344CB8AC3E}">
        <p14:creationId xmlns:p14="http://schemas.microsoft.com/office/powerpoint/2010/main" val="1313734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a:t>
            </a:r>
            <a:r>
              <a:rPr lang="en-US" dirty="0">
                <a:solidFill>
                  <a:schemeClr val="bg1"/>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a:t>
            </a:r>
            <a:r>
              <a:rPr lang="en-US" b="1" dirty="0">
                <a:solidFill>
                  <a:schemeClr val="bg1"/>
                </a:solidFill>
                <a:latin typeface="Gill Sans Nova" panose="020B0602020104020203" pitchFamily="34" charset="0"/>
              </a:rPr>
              <a:t> Intro/contrast </a:t>
            </a:r>
            <a:r>
              <a:rPr lang="en-US" dirty="0">
                <a:solidFill>
                  <a:schemeClr val="bg1">
                    <a:lumMod val="75000"/>
                  </a:schemeClr>
                </a:solidFill>
                <a:latin typeface="Gill Sans Nova" panose="020B0602020104020203" pitchFamily="34" charset="0"/>
              </a:rPr>
              <a:t>&gt;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5" y="1395709"/>
            <a:ext cx="9522619" cy="523220"/>
          </a:xfrm>
          <a:prstGeom prst="rect">
            <a:avLst/>
          </a:prstGeom>
          <a:noFill/>
        </p:spPr>
        <p:txBody>
          <a:bodyPr wrap="square">
            <a:spAutoFit/>
          </a:bodyPr>
          <a:lstStyle/>
          <a:p>
            <a:pPr algn="l"/>
            <a:r>
              <a:rPr lang="en-US" sz="2800" b="0" i="0" dirty="0" err="1">
                <a:solidFill>
                  <a:srgbClr val="404040"/>
                </a:solidFill>
                <a:effectLst/>
                <a:latin typeface="Cambria" panose="02040503050406030204" pitchFamily="18" charset="0"/>
                <a:ea typeface="Cambria" panose="02040503050406030204" pitchFamily="18" charset="0"/>
              </a:rPr>
              <a:t>Zarpies</a:t>
            </a:r>
            <a:r>
              <a:rPr lang="en-US" sz="2800" b="0" i="0" dirty="0">
                <a:solidFill>
                  <a:srgbClr val="404040"/>
                </a:solidFill>
                <a:effectLst/>
                <a:latin typeface="Cambria" panose="02040503050406030204" pitchFamily="18" charset="0"/>
                <a:ea typeface="Cambria" panose="02040503050406030204" pitchFamily="18" charset="0"/>
              </a:rPr>
              <a:t> eat </a:t>
            </a:r>
            <a:r>
              <a:rPr lang="en-US" sz="2800" b="0" i="0" dirty="0" err="1">
                <a:solidFill>
                  <a:srgbClr val="404040"/>
                </a:solidFill>
                <a:effectLst/>
                <a:latin typeface="Cambria" panose="02040503050406030204" pitchFamily="18" charset="0"/>
                <a:ea typeface="Cambria" panose="02040503050406030204" pitchFamily="18" charset="0"/>
              </a:rPr>
              <a:t>pogoberries</a:t>
            </a:r>
            <a:r>
              <a:rPr lang="en-US" sz="2800" b="0" i="0" dirty="0">
                <a:solidFill>
                  <a:srgbClr val="404040"/>
                </a:solidFill>
                <a:effectLst/>
                <a:latin typeface="Cambria" panose="02040503050406030204" pitchFamily="18" charset="0"/>
                <a:ea typeface="Cambria" panose="02040503050406030204" pitchFamily="18" charset="0"/>
              </a:rPr>
              <a:t>. </a:t>
            </a:r>
            <a:r>
              <a:rPr lang="en-US" sz="2800" b="0" i="0" dirty="0" err="1">
                <a:solidFill>
                  <a:srgbClr val="404040"/>
                </a:solidFill>
                <a:effectLst/>
                <a:latin typeface="Cambria" panose="02040503050406030204" pitchFamily="18" charset="0"/>
                <a:ea typeface="Cambria" panose="02040503050406030204" pitchFamily="18" charset="0"/>
              </a:rPr>
              <a:t>Vawns</a:t>
            </a:r>
            <a:r>
              <a:rPr lang="en-US" sz="2800" b="0" i="0" dirty="0">
                <a:solidFill>
                  <a:srgbClr val="404040"/>
                </a:solidFill>
                <a:effectLst/>
                <a:latin typeface="Cambria" panose="02040503050406030204" pitchFamily="18" charset="0"/>
                <a:ea typeface="Cambria" panose="02040503050406030204" pitchFamily="18" charset="0"/>
              </a:rPr>
              <a:t> eat </a:t>
            </a:r>
            <a:r>
              <a:rPr lang="en-US" sz="2800" b="0" i="0" dirty="0" err="1">
                <a:solidFill>
                  <a:srgbClr val="404040"/>
                </a:solidFill>
                <a:effectLst/>
                <a:latin typeface="Cambria" panose="02040503050406030204" pitchFamily="18" charset="0"/>
                <a:ea typeface="Cambria" panose="02040503050406030204" pitchFamily="18" charset="0"/>
              </a:rPr>
              <a:t>okinberries</a:t>
            </a:r>
            <a:r>
              <a:rPr lang="en-US" sz="2800" b="0" i="0" dirty="0">
                <a:solidFill>
                  <a:srgbClr val="404040"/>
                </a:solidFill>
                <a:effectLst/>
                <a:latin typeface="Cambria" panose="02040503050406030204" pitchFamily="18" charset="0"/>
                <a:ea typeface="Cambria" panose="02040503050406030204" pitchFamily="18" charset="0"/>
              </a:rPr>
              <a:t>.</a:t>
            </a:r>
          </a:p>
        </p:txBody>
      </p:sp>
      <p:pic>
        <p:nvPicPr>
          <p:cNvPr id="8" name="Picture 7" descr="A picture containing icon&#10;&#10;Description automatically generated">
            <a:extLst>
              <a:ext uri="{FF2B5EF4-FFF2-40B4-BE49-F238E27FC236}">
                <a16:creationId xmlns:a16="http://schemas.microsoft.com/office/drawing/2014/main" id="{B4D0FF29-67C6-4A70-9C13-3A817D833C8B}"/>
              </a:ext>
            </a:extLst>
          </p:cNvPr>
          <p:cNvPicPr>
            <a:picLocks noChangeAspect="1"/>
          </p:cNvPicPr>
          <p:nvPr/>
        </p:nvPicPr>
        <p:blipFill>
          <a:blip r:embed="rId3"/>
          <a:stretch>
            <a:fillRect/>
          </a:stretch>
        </p:blipFill>
        <p:spPr>
          <a:xfrm>
            <a:off x="5647555" y="1546087"/>
            <a:ext cx="4725171" cy="3416767"/>
          </a:xfrm>
          <a:prstGeom prst="rect">
            <a:avLst/>
          </a:prstGeom>
        </p:spPr>
      </p:pic>
      <p:pic>
        <p:nvPicPr>
          <p:cNvPr id="10" name="Picture 9" descr="A close up of a logo&#10;&#10;Description automatically generated">
            <a:extLst>
              <a:ext uri="{FF2B5EF4-FFF2-40B4-BE49-F238E27FC236}">
                <a16:creationId xmlns:a16="http://schemas.microsoft.com/office/drawing/2014/main" id="{52D58697-DCA8-4560-978F-E89B92ECAF6A}"/>
              </a:ext>
            </a:extLst>
          </p:cNvPr>
          <p:cNvPicPr>
            <a:picLocks noChangeAspect="1"/>
          </p:cNvPicPr>
          <p:nvPr/>
        </p:nvPicPr>
        <p:blipFill>
          <a:blip r:embed="rId4"/>
          <a:stretch>
            <a:fillRect/>
          </a:stretch>
        </p:blipFill>
        <p:spPr>
          <a:xfrm>
            <a:off x="1126786" y="1722878"/>
            <a:ext cx="4725171" cy="3416767"/>
          </a:xfrm>
          <a:prstGeom prst="rect">
            <a:avLst/>
          </a:prstGeom>
        </p:spPr>
      </p:pic>
      <p:sp>
        <p:nvSpPr>
          <p:cNvPr id="12" name="Title 1">
            <a:extLst>
              <a:ext uri="{FF2B5EF4-FFF2-40B4-BE49-F238E27FC236}">
                <a16:creationId xmlns:a16="http://schemas.microsoft.com/office/drawing/2014/main" id="{E82E9938-454F-4067-B5E9-E5645561F17B}"/>
              </a:ext>
            </a:extLst>
          </p:cNvPr>
          <p:cNvSpPr txBox="1">
            <a:spLocks/>
          </p:cNvSpPr>
          <p:nvPr/>
        </p:nvSpPr>
        <p:spPr>
          <a:xfrm>
            <a:off x="507205" y="5462291"/>
            <a:ext cx="10269769" cy="1215235"/>
          </a:xfrm>
          <a:prstGeom prst="rect">
            <a:avLst/>
          </a:prstGeom>
          <a:no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400" dirty="0">
                <a:solidFill>
                  <a:schemeClr val="tx1"/>
                </a:solidFill>
                <a:latin typeface="Helvetica" panose="020B0604020202020204" pitchFamily="34" charset="0"/>
                <a:cs typeface="Helvetica" panose="020B0604020202020204" pitchFamily="34" charset="0"/>
              </a:rPr>
              <a:t>Generic statements:</a:t>
            </a:r>
          </a:p>
          <a:p>
            <a:pPr marL="342900" indent="-342900">
              <a:lnSpc>
                <a:spcPct val="100000"/>
              </a:lnSpc>
              <a:buFontTx/>
              <a:buChar char="-"/>
            </a:pPr>
            <a:r>
              <a:rPr lang="en-US" sz="2400" dirty="0">
                <a:solidFill>
                  <a:schemeClr val="tx1"/>
                </a:solidFill>
                <a:latin typeface="Helvetica" panose="020B0604020202020204" pitchFamily="34" charset="0"/>
                <a:cs typeface="Helvetica" panose="020B0604020202020204" pitchFamily="34" charset="0"/>
              </a:rPr>
              <a:t>convey relative frequency</a:t>
            </a:r>
            <a:r>
              <a:rPr lang="en-US" sz="2000" dirty="0">
                <a:solidFill>
                  <a:schemeClr val="tx1"/>
                </a:solidFill>
                <a:latin typeface="Helvetica" panose="020B0604020202020204" pitchFamily="34" charset="0"/>
                <a:cs typeface="Helvetica" panose="020B0604020202020204" pitchFamily="34" charset="0"/>
              </a:rPr>
              <a:t> (Tessler &amp; Goodman, 2019)</a:t>
            </a:r>
            <a:endParaRPr lang="en-US" sz="2400" dirty="0">
              <a:solidFill>
                <a:schemeClr val="tx1"/>
              </a:solidFill>
              <a:latin typeface="Helvetica" panose="020B0604020202020204" pitchFamily="34" charset="0"/>
              <a:cs typeface="Helvetica" panose="020B0604020202020204" pitchFamily="34" charset="0"/>
            </a:endParaRPr>
          </a:p>
          <a:p>
            <a:pPr marL="342900" indent="-342900">
              <a:lnSpc>
                <a:spcPct val="100000"/>
              </a:lnSpc>
              <a:buFontTx/>
              <a:buChar char="-"/>
            </a:pPr>
            <a:r>
              <a:rPr lang="en-US" sz="2400" dirty="0">
                <a:solidFill>
                  <a:schemeClr val="tx1"/>
                </a:solidFill>
                <a:latin typeface="Helvetica" panose="020B0604020202020204" pitchFamily="34" charset="0"/>
                <a:cs typeface="Helvetica" panose="020B0604020202020204" pitchFamily="34" charset="0"/>
              </a:rPr>
              <a:t>support multiple construals </a:t>
            </a:r>
            <a:r>
              <a:rPr lang="en-US" sz="2000" dirty="0">
                <a:solidFill>
                  <a:schemeClr val="tx1"/>
                </a:solidFill>
                <a:latin typeface="Helvetica" panose="020B0604020202020204" pitchFamily="34" charset="0"/>
                <a:cs typeface="Helvetica" panose="020B0604020202020204" pitchFamily="34" charset="0"/>
              </a:rPr>
              <a:t>(Noyes &amp; Keil, 2019/2020, Vasilyeva &amp; </a:t>
            </a:r>
            <a:r>
              <a:rPr lang="en-US" sz="2000" dirty="0" err="1">
                <a:solidFill>
                  <a:schemeClr val="tx1"/>
                </a:solidFill>
                <a:latin typeface="Helvetica" panose="020B0604020202020204" pitchFamily="34" charset="0"/>
                <a:cs typeface="Helvetica" panose="020B0604020202020204" pitchFamily="34" charset="0"/>
              </a:rPr>
              <a:t>Lombrozo</a:t>
            </a:r>
            <a:r>
              <a:rPr lang="en-US" sz="2000" dirty="0">
                <a:solidFill>
                  <a:schemeClr val="tx1"/>
                </a:solidFill>
                <a:latin typeface="Helvetica" panose="020B0604020202020204" pitchFamily="34" charset="0"/>
                <a:cs typeface="Helvetica" panose="020B0604020202020204" pitchFamily="34" charset="0"/>
              </a:rPr>
              <a:t>, 2020)</a:t>
            </a:r>
            <a:endParaRPr lang="en-US" sz="2400" dirty="0">
              <a:solidFill>
                <a:schemeClr val="tx1"/>
              </a:solidFill>
              <a:latin typeface="Helvetica" panose="020B0604020202020204"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D64D4BA8-EE0E-457A-B704-F3B1F6D7E93B}"/>
              </a:ext>
            </a:extLst>
          </p:cNvPr>
          <p:cNvSpPr/>
          <p:nvPr/>
        </p:nvSpPr>
        <p:spPr>
          <a:xfrm>
            <a:off x="364308" y="1395708"/>
            <a:ext cx="11320485" cy="391620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14" name="Title 1">
            <a:extLst>
              <a:ext uri="{FF2B5EF4-FFF2-40B4-BE49-F238E27FC236}">
                <a16:creationId xmlns:a16="http://schemas.microsoft.com/office/drawing/2014/main" id="{4E3CFAD2-E193-47BD-931E-8603BC68EABD}"/>
              </a:ext>
            </a:extLst>
          </p:cNvPr>
          <p:cNvSpPr txBox="1">
            <a:spLocks/>
          </p:cNvSpPr>
          <p:nvPr/>
        </p:nvSpPr>
        <p:spPr>
          <a:xfrm>
            <a:off x="7766947" y="5406425"/>
            <a:ext cx="3626958" cy="608309"/>
          </a:xfrm>
          <a:prstGeom prst="rect">
            <a:avLst/>
          </a:prstGeom>
          <a:no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400" dirty="0">
                <a:solidFill>
                  <a:schemeClr val="tx1"/>
                </a:solidFill>
                <a:latin typeface="Helvetica" panose="020B0604020202020204" pitchFamily="34" charset="0"/>
                <a:cs typeface="Helvetica" panose="020B0604020202020204" pitchFamily="34" charset="0"/>
              </a:rPr>
              <a:t>&amp; novel neutral property</a:t>
            </a:r>
          </a:p>
        </p:txBody>
      </p:sp>
    </p:spTree>
    <p:extLst>
      <p:ext uri="{BB962C8B-B14F-4D97-AF65-F5344CB8AC3E}">
        <p14:creationId xmlns:p14="http://schemas.microsoft.com/office/powerpoint/2010/main" val="37900713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a:t>
            </a:r>
            <a:r>
              <a:rPr lang="en-US" dirty="0">
                <a:solidFill>
                  <a:schemeClr val="bg1"/>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a:t>
            </a:r>
            <a:r>
              <a:rPr lang="en-US" b="1" dirty="0">
                <a:solidFill>
                  <a:schemeClr val="bg1"/>
                </a:solidFill>
                <a:latin typeface="Gill Sans Nova" panose="020B0602020104020203" pitchFamily="34" charset="0"/>
              </a:rPr>
              <a:t> Intro/contrast </a:t>
            </a:r>
            <a:r>
              <a:rPr lang="en-US" dirty="0">
                <a:solidFill>
                  <a:schemeClr val="bg1">
                    <a:lumMod val="75000"/>
                  </a:schemeClr>
                </a:solidFill>
                <a:latin typeface="Gill Sans Nova" panose="020B0602020104020203" pitchFamily="34" charset="0"/>
              </a:rPr>
              <a:t>&gt;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5" y="1395709"/>
            <a:ext cx="9522619" cy="523220"/>
          </a:xfrm>
          <a:prstGeom prst="rect">
            <a:avLst/>
          </a:prstGeom>
          <a:noFill/>
        </p:spPr>
        <p:txBody>
          <a:bodyPr wrap="square">
            <a:spAutoFit/>
          </a:bodyPr>
          <a:lstStyle/>
          <a:p>
            <a:pPr algn="l"/>
            <a:r>
              <a:rPr lang="en-US" sz="2800" b="0" i="0" dirty="0">
                <a:solidFill>
                  <a:srgbClr val="404040"/>
                </a:solidFill>
                <a:effectLst/>
                <a:latin typeface="Cambria" panose="02040503050406030204" pitchFamily="18" charset="0"/>
                <a:ea typeface="Cambria" panose="02040503050406030204" pitchFamily="18" charset="0"/>
              </a:rPr>
              <a:t>Today we're going to learn about </a:t>
            </a:r>
            <a:r>
              <a:rPr lang="en-US" sz="2800" b="0" i="0" dirty="0" err="1">
                <a:solidFill>
                  <a:srgbClr val="404040"/>
                </a:solidFill>
                <a:effectLst/>
                <a:latin typeface="Cambria" panose="02040503050406030204" pitchFamily="18" charset="0"/>
                <a:ea typeface="Cambria" panose="02040503050406030204" pitchFamily="18" charset="0"/>
              </a:rPr>
              <a:t>Zarpies</a:t>
            </a:r>
            <a:r>
              <a:rPr lang="en-US" sz="2800" b="0" i="0" dirty="0">
                <a:solidFill>
                  <a:srgbClr val="404040"/>
                </a:solidFill>
                <a:effectLst/>
                <a:latin typeface="Cambria" panose="02040503050406030204" pitchFamily="18" charset="0"/>
                <a:ea typeface="Cambria" panose="02040503050406030204" pitchFamily="18" charset="0"/>
              </a:rPr>
              <a:t>!</a:t>
            </a:r>
          </a:p>
        </p:txBody>
      </p:sp>
      <p:pic>
        <p:nvPicPr>
          <p:cNvPr id="3" name="Picture 2" descr="A picture containing icon&#10;&#10;Description automatically generated">
            <a:extLst>
              <a:ext uri="{FF2B5EF4-FFF2-40B4-BE49-F238E27FC236}">
                <a16:creationId xmlns:a16="http://schemas.microsoft.com/office/drawing/2014/main" id="{14206BC9-D7F0-4AFA-BB01-700AE21040B5}"/>
              </a:ext>
            </a:extLst>
          </p:cNvPr>
          <p:cNvPicPr>
            <a:picLocks noChangeAspect="1"/>
          </p:cNvPicPr>
          <p:nvPr/>
        </p:nvPicPr>
        <p:blipFill>
          <a:blip r:embed="rId3"/>
          <a:stretch>
            <a:fillRect/>
          </a:stretch>
        </p:blipFill>
        <p:spPr>
          <a:xfrm>
            <a:off x="3959484" y="2475334"/>
            <a:ext cx="3331823" cy="3191261"/>
          </a:xfrm>
          <a:prstGeom prst="rect">
            <a:avLst/>
          </a:prstGeom>
        </p:spPr>
      </p:pic>
      <p:sp>
        <p:nvSpPr>
          <p:cNvPr id="8" name="Rectangle 7">
            <a:extLst>
              <a:ext uri="{FF2B5EF4-FFF2-40B4-BE49-F238E27FC236}">
                <a16:creationId xmlns:a16="http://schemas.microsoft.com/office/drawing/2014/main" id="{3792B83C-3536-4849-A3C4-020B23061DD4}"/>
              </a:ext>
            </a:extLst>
          </p:cNvPr>
          <p:cNvSpPr/>
          <p:nvPr/>
        </p:nvSpPr>
        <p:spPr>
          <a:xfrm>
            <a:off x="364308" y="1395708"/>
            <a:ext cx="11320485" cy="4656175"/>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579401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a:extLst>
              <a:ext uri="{FF2B5EF4-FFF2-40B4-BE49-F238E27FC236}">
                <a16:creationId xmlns:a16="http://schemas.microsoft.com/office/drawing/2014/main" id="{125FC324-DEA5-4A81-BE94-B0898A66A589}"/>
              </a:ext>
            </a:extLst>
          </p:cNvPr>
          <p:cNvCxnSpPr>
            <a:cxnSpLocks/>
            <a:stCxn id="3" idx="4"/>
            <a:endCxn id="11" idx="0"/>
          </p:cNvCxnSpPr>
          <p:nvPr/>
        </p:nvCxnSpPr>
        <p:spPr>
          <a:xfrm flipH="1">
            <a:off x="1508012" y="3388351"/>
            <a:ext cx="500852" cy="2703524"/>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505B2AA-106A-4495-B606-E805CEF99A14}"/>
              </a:ext>
            </a:extLst>
          </p:cNvPr>
          <p:cNvCxnSpPr>
            <a:cxnSpLocks/>
            <a:stCxn id="4" idx="4"/>
            <a:endCxn id="11" idx="0"/>
          </p:cNvCxnSpPr>
          <p:nvPr/>
        </p:nvCxnSpPr>
        <p:spPr>
          <a:xfrm>
            <a:off x="1499955" y="4433584"/>
            <a:ext cx="8057" cy="1658291"/>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DBE56B65-6434-4933-A3B8-A081AE82EA0D}"/>
              </a:ext>
            </a:extLst>
          </p:cNvPr>
          <p:cNvCxnSpPr>
            <a:cxnSpLocks/>
            <a:stCxn id="24" idx="4"/>
            <a:endCxn id="11" idx="0"/>
          </p:cNvCxnSpPr>
          <p:nvPr/>
        </p:nvCxnSpPr>
        <p:spPr>
          <a:xfrm>
            <a:off x="1087527" y="5649484"/>
            <a:ext cx="420485" cy="442391"/>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a:t>
            </a:r>
            <a:r>
              <a:rPr lang="en-US" b="1" dirty="0">
                <a:solidFill>
                  <a:schemeClr val="bg1"/>
                </a:solidFill>
                <a:latin typeface="Gill Sans Nova" panose="020B0602020104020203" pitchFamily="34" charset="0"/>
              </a:rPr>
              <a:t>Construal</a:t>
            </a:r>
            <a:r>
              <a:rPr lang="en-US" dirty="0">
                <a:solidFill>
                  <a:schemeClr val="bg1">
                    <a:lumMod val="75000"/>
                  </a:schemeClr>
                </a:solidFill>
                <a:latin typeface="Gill Sans Nova" panose="020B0602020104020203" pitchFamily="34" charset="0"/>
              </a:rPr>
              <a:t>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8" name="TextBox 7">
            <a:extLst>
              <a:ext uri="{FF2B5EF4-FFF2-40B4-BE49-F238E27FC236}">
                <a16:creationId xmlns:a16="http://schemas.microsoft.com/office/drawing/2014/main" id="{CC203439-687B-470E-B9C9-4D2135782700}"/>
              </a:ext>
            </a:extLst>
          </p:cNvPr>
          <p:cNvSpPr txBox="1"/>
          <p:nvPr/>
        </p:nvSpPr>
        <p:spPr>
          <a:xfrm>
            <a:off x="3924305" y="2170997"/>
            <a:ext cx="7419146" cy="1200329"/>
          </a:xfrm>
          <a:prstGeom prst="rect">
            <a:avLst/>
          </a:prstGeom>
          <a:noFill/>
        </p:spPr>
        <p:txBody>
          <a:bodyPr wrap="square">
            <a:spAutoFit/>
          </a:bodyPr>
          <a:lstStyle/>
          <a:p>
            <a:r>
              <a:rPr lang="en-US" sz="2400" b="1" dirty="0">
                <a:latin typeface="Gill Sans Nova" panose="020B0602020104020203" pitchFamily="34" charset="0"/>
                <a:ea typeface="Cambria" panose="02040503050406030204" pitchFamily="18" charset="0"/>
              </a:rPr>
              <a:t>Internalist (biological) </a:t>
            </a:r>
          </a:p>
          <a:p>
            <a:r>
              <a:rPr lang="en-US" sz="2400" dirty="0">
                <a:latin typeface="Cambria" panose="02040503050406030204" pitchFamily="18" charset="0"/>
                <a:ea typeface="Cambria" panose="02040503050406030204" pitchFamily="18" charset="0"/>
              </a:rPr>
              <a:t>Because of the way their bodies work, other berries make them sick, so </a:t>
            </a:r>
            <a:r>
              <a:rPr lang="en-US" sz="2400" dirty="0" err="1">
                <a:latin typeface="Cambria" panose="02040503050406030204" pitchFamily="18" charset="0"/>
                <a:ea typeface="Cambria" panose="02040503050406030204" pitchFamily="18" charset="0"/>
              </a:rPr>
              <a:t>Zarpies</a:t>
            </a:r>
            <a:r>
              <a:rPr lang="en-US" sz="2400" dirty="0">
                <a:latin typeface="Cambria" panose="02040503050406030204" pitchFamily="18" charset="0"/>
                <a:ea typeface="Cambria" panose="02040503050406030204" pitchFamily="18" charset="0"/>
              </a:rPr>
              <a:t> only eat </a:t>
            </a:r>
            <a:r>
              <a:rPr lang="en-US" sz="2400" dirty="0" err="1">
                <a:latin typeface="Cambria" panose="02040503050406030204" pitchFamily="18" charset="0"/>
                <a:ea typeface="Cambria" panose="02040503050406030204" pitchFamily="18" charset="0"/>
              </a:rPr>
              <a:t>pogoberries</a:t>
            </a:r>
            <a:r>
              <a:rPr lang="en-US" sz="2400" dirty="0">
                <a:latin typeface="Cambria" panose="02040503050406030204" pitchFamily="18" charset="0"/>
                <a:ea typeface="Cambria" panose="02040503050406030204" pitchFamily="18" charset="0"/>
              </a:rPr>
              <a:t>.</a:t>
            </a:r>
          </a:p>
        </p:txBody>
      </p:sp>
      <p:pic>
        <p:nvPicPr>
          <p:cNvPr id="9" name="Picture 8" descr="A picture containing shape&#10;&#10;Description automatically generated">
            <a:extLst>
              <a:ext uri="{FF2B5EF4-FFF2-40B4-BE49-F238E27FC236}">
                <a16:creationId xmlns:a16="http://schemas.microsoft.com/office/drawing/2014/main" id="{BC66759A-6F7B-479F-9526-AEFD4B0E629F}"/>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022299" y="2485811"/>
            <a:ext cx="371531" cy="885515"/>
          </a:xfrm>
          <a:prstGeom prst="rect">
            <a:avLst/>
          </a:prstGeom>
        </p:spPr>
      </p:pic>
      <p:grpSp>
        <p:nvGrpSpPr>
          <p:cNvPr id="10" name="Group 9">
            <a:extLst>
              <a:ext uri="{FF2B5EF4-FFF2-40B4-BE49-F238E27FC236}">
                <a16:creationId xmlns:a16="http://schemas.microsoft.com/office/drawing/2014/main" id="{ADC3331D-AD62-4D47-8E0E-73B6FDF54C8B}"/>
              </a:ext>
            </a:extLst>
          </p:cNvPr>
          <p:cNvGrpSpPr/>
          <p:nvPr/>
        </p:nvGrpSpPr>
        <p:grpSpPr>
          <a:xfrm>
            <a:off x="2619163" y="3684478"/>
            <a:ext cx="1305142" cy="849451"/>
            <a:chOff x="3362449" y="2975463"/>
            <a:chExt cx="5467101" cy="3558259"/>
          </a:xfrm>
        </p:grpSpPr>
        <p:sp>
          <p:nvSpPr>
            <p:cNvPr id="12" name="Oval 11">
              <a:extLst>
                <a:ext uri="{FF2B5EF4-FFF2-40B4-BE49-F238E27FC236}">
                  <a16:creationId xmlns:a16="http://schemas.microsoft.com/office/drawing/2014/main" id="{A22AC2A7-83DB-4A03-90B4-5759502E019C}"/>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shape&#10;&#10;Description automatically generated">
              <a:extLst>
                <a:ext uri="{FF2B5EF4-FFF2-40B4-BE49-F238E27FC236}">
                  <a16:creationId xmlns:a16="http://schemas.microsoft.com/office/drawing/2014/main" id="{9C211402-ACBA-471E-B3D8-A4114FF707BE}"/>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D9DA250B-03C9-4D5B-844E-26B7EBA033C0}"/>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0D5DCF6E-86EA-4102-8AFE-90A57ABE8888}"/>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7" name="Group 6">
            <a:extLst>
              <a:ext uri="{FF2B5EF4-FFF2-40B4-BE49-F238E27FC236}">
                <a16:creationId xmlns:a16="http://schemas.microsoft.com/office/drawing/2014/main" id="{A9EE0971-2AD0-421B-8E38-8B52075E177E}"/>
              </a:ext>
            </a:extLst>
          </p:cNvPr>
          <p:cNvGrpSpPr/>
          <p:nvPr/>
        </p:nvGrpSpPr>
        <p:grpSpPr>
          <a:xfrm>
            <a:off x="2356711" y="4803834"/>
            <a:ext cx="1326551" cy="1198338"/>
            <a:chOff x="2912349" y="5527144"/>
            <a:chExt cx="1326551" cy="1198338"/>
          </a:xfrm>
        </p:grpSpPr>
        <p:grpSp>
          <p:nvGrpSpPr>
            <p:cNvPr id="16" name="Group 15">
              <a:extLst>
                <a:ext uri="{FF2B5EF4-FFF2-40B4-BE49-F238E27FC236}">
                  <a16:creationId xmlns:a16="http://schemas.microsoft.com/office/drawing/2014/main" id="{943AB621-601F-4746-807E-6EE502866EE6}"/>
                </a:ext>
              </a:extLst>
            </p:cNvPr>
            <p:cNvGrpSpPr/>
            <p:nvPr/>
          </p:nvGrpSpPr>
          <p:grpSpPr>
            <a:xfrm>
              <a:off x="2912349" y="5527144"/>
              <a:ext cx="1326551" cy="1161290"/>
              <a:chOff x="484334" y="-48184"/>
              <a:chExt cx="5606092" cy="4907689"/>
            </a:xfrm>
          </p:grpSpPr>
          <p:pic>
            <p:nvPicPr>
              <p:cNvPr id="17" name="Picture 16" descr="A picture containing shape&#10;&#10;Description automatically generated">
                <a:extLst>
                  <a:ext uri="{FF2B5EF4-FFF2-40B4-BE49-F238E27FC236}">
                    <a16:creationId xmlns:a16="http://schemas.microsoft.com/office/drawing/2014/main" id="{F0550D10-3778-4F36-A4A4-3AF38A6A2D3E}"/>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18" name="Freeform: Shape 17">
                <a:extLst>
                  <a:ext uri="{FF2B5EF4-FFF2-40B4-BE49-F238E27FC236}">
                    <a16:creationId xmlns:a16="http://schemas.microsoft.com/office/drawing/2014/main" id="{3F97C024-3193-4734-8014-87C0CEA640B9}"/>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DFAE173-CED5-44A2-B346-AE141A2C8744}"/>
                </a:ext>
              </a:extLst>
            </p:cNvPr>
            <p:cNvGrpSpPr/>
            <p:nvPr/>
          </p:nvGrpSpPr>
          <p:grpSpPr>
            <a:xfrm>
              <a:off x="3174801" y="6032914"/>
              <a:ext cx="1064099" cy="692568"/>
              <a:chOff x="6831672" y="1868280"/>
              <a:chExt cx="3184477" cy="2072614"/>
            </a:xfrm>
          </p:grpSpPr>
          <p:pic>
            <p:nvPicPr>
              <p:cNvPr id="20" name="Picture 19" descr="A picture containing shape&#10;&#10;Description automatically generated">
                <a:extLst>
                  <a:ext uri="{FF2B5EF4-FFF2-40B4-BE49-F238E27FC236}">
                    <a16:creationId xmlns:a16="http://schemas.microsoft.com/office/drawing/2014/main" id="{655D07C1-8160-4155-A664-694EA6E5FE13}"/>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21" name="Picture 20" descr="A picture containing shape&#10;&#10;Description automatically generated">
                <a:extLst>
                  <a:ext uri="{FF2B5EF4-FFF2-40B4-BE49-F238E27FC236}">
                    <a16:creationId xmlns:a16="http://schemas.microsoft.com/office/drawing/2014/main" id="{73D45BD7-4B93-41CC-A0E8-4999F5667305}"/>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22" name="Oval 21">
                <a:extLst>
                  <a:ext uri="{FF2B5EF4-FFF2-40B4-BE49-F238E27FC236}">
                    <a16:creationId xmlns:a16="http://schemas.microsoft.com/office/drawing/2014/main" id="{AC16A6B2-C0CF-4359-AAB2-E8464DCD78FA}"/>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shape&#10;&#10;Description automatically generated">
                <a:extLst>
                  <a:ext uri="{FF2B5EF4-FFF2-40B4-BE49-F238E27FC236}">
                    <a16:creationId xmlns:a16="http://schemas.microsoft.com/office/drawing/2014/main" id="{94A59A2E-F85F-4EC0-86A7-40A81A93606A}"/>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grpSp>
      <p:sp>
        <p:nvSpPr>
          <p:cNvPr id="25" name="TextBox 24">
            <a:extLst>
              <a:ext uri="{FF2B5EF4-FFF2-40B4-BE49-F238E27FC236}">
                <a16:creationId xmlns:a16="http://schemas.microsoft.com/office/drawing/2014/main" id="{4DD7B4F6-3CF5-4742-B3E4-3012812409DB}"/>
              </a:ext>
            </a:extLst>
          </p:cNvPr>
          <p:cNvSpPr txBox="1"/>
          <p:nvPr/>
        </p:nvSpPr>
        <p:spPr>
          <a:xfrm>
            <a:off x="3924305" y="3532211"/>
            <a:ext cx="7288518" cy="1200329"/>
          </a:xfrm>
          <a:prstGeom prst="rect">
            <a:avLst/>
          </a:prstGeom>
          <a:noFill/>
        </p:spPr>
        <p:txBody>
          <a:bodyPr wrap="square">
            <a:spAutoFit/>
          </a:bodyPr>
          <a:lstStyle/>
          <a:p>
            <a:r>
              <a:rPr lang="en-US" sz="2400" b="1" dirty="0">
                <a:latin typeface="Gill Sans Nova" panose="020B0602020104020203" pitchFamily="34" charset="0"/>
                <a:ea typeface="Cambria" panose="02040503050406030204" pitchFamily="18" charset="0"/>
              </a:rPr>
              <a:t>Internalist (cultural) </a:t>
            </a:r>
          </a:p>
          <a:p>
            <a:r>
              <a:rPr lang="en-US" sz="2400" dirty="0">
                <a:latin typeface="Cambria" panose="02040503050406030204" pitchFamily="18" charset="0"/>
                <a:ea typeface="Cambria" panose="02040503050406030204" pitchFamily="18" charset="0"/>
              </a:rPr>
              <a:t>Because they believe eating other berries is bad luck, </a:t>
            </a:r>
            <a:br>
              <a:rPr lang="en-US" sz="2400" dirty="0">
                <a:latin typeface="Cambria" panose="02040503050406030204" pitchFamily="18" charset="0"/>
                <a:ea typeface="Cambria" panose="02040503050406030204" pitchFamily="18" charset="0"/>
              </a:rPr>
            </a:br>
            <a:r>
              <a:rPr lang="en-US" sz="2400" dirty="0" err="1">
                <a:latin typeface="Cambria" panose="02040503050406030204" pitchFamily="18" charset="0"/>
                <a:ea typeface="Cambria" panose="02040503050406030204" pitchFamily="18" charset="0"/>
              </a:rPr>
              <a:t>Zarpies</a:t>
            </a:r>
            <a:r>
              <a:rPr lang="en-US" sz="2400" dirty="0">
                <a:latin typeface="Cambria" panose="02040503050406030204" pitchFamily="18" charset="0"/>
                <a:ea typeface="Cambria" panose="02040503050406030204" pitchFamily="18" charset="0"/>
              </a:rPr>
              <a:t> only eat </a:t>
            </a:r>
            <a:r>
              <a:rPr lang="en-US" sz="2400" dirty="0" err="1">
                <a:latin typeface="Cambria" panose="02040503050406030204" pitchFamily="18" charset="0"/>
                <a:ea typeface="Cambria" panose="02040503050406030204" pitchFamily="18" charset="0"/>
              </a:rPr>
              <a:t>pogoberries</a:t>
            </a:r>
            <a:r>
              <a:rPr lang="en-US" sz="2400" dirty="0">
                <a:latin typeface="Cambria" panose="02040503050406030204" pitchFamily="18" charset="0"/>
                <a:ea typeface="Cambria" panose="02040503050406030204" pitchFamily="18" charset="0"/>
              </a:rPr>
              <a:t>.</a:t>
            </a:r>
          </a:p>
        </p:txBody>
      </p:sp>
      <p:sp>
        <p:nvSpPr>
          <p:cNvPr id="26" name="TextBox 25">
            <a:extLst>
              <a:ext uri="{FF2B5EF4-FFF2-40B4-BE49-F238E27FC236}">
                <a16:creationId xmlns:a16="http://schemas.microsoft.com/office/drawing/2014/main" id="{7580B687-F8D7-4FCD-AEF8-CE66260496A8}"/>
              </a:ext>
            </a:extLst>
          </p:cNvPr>
          <p:cNvSpPr txBox="1"/>
          <p:nvPr/>
        </p:nvSpPr>
        <p:spPr>
          <a:xfrm>
            <a:off x="3924305" y="4893425"/>
            <a:ext cx="7419147" cy="1200329"/>
          </a:xfrm>
          <a:prstGeom prst="rect">
            <a:avLst/>
          </a:prstGeom>
          <a:noFill/>
        </p:spPr>
        <p:txBody>
          <a:bodyPr wrap="square">
            <a:spAutoFit/>
          </a:bodyPr>
          <a:lstStyle/>
          <a:p>
            <a:r>
              <a:rPr lang="en-US" sz="2400" b="1" dirty="0">
                <a:latin typeface="Gill Sans Nova" panose="020B0602020104020203" pitchFamily="34" charset="0"/>
                <a:ea typeface="Cambria" panose="02040503050406030204" pitchFamily="18" charset="0"/>
              </a:rPr>
              <a:t>Structural</a:t>
            </a:r>
          </a:p>
          <a:p>
            <a:r>
              <a:rPr lang="en-US" sz="2400" dirty="0">
                <a:latin typeface="Cambria" panose="02040503050406030204" pitchFamily="18" charset="0"/>
                <a:ea typeface="Cambria" panose="02040503050406030204" pitchFamily="18" charset="0"/>
              </a:rPr>
              <a:t>Because </a:t>
            </a:r>
            <a:r>
              <a:rPr lang="en-US" sz="2400" dirty="0" err="1">
                <a:latin typeface="Cambria" panose="02040503050406030204" pitchFamily="18" charset="0"/>
                <a:ea typeface="Cambria" panose="02040503050406030204" pitchFamily="18" charset="0"/>
              </a:rPr>
              <a:t>pogoberries</a:t>
            </a:r>
            <a:r>
              <a:rPr lang="en-US" sz="2400" dirty="0">
                <a:latin typeface="Cambria" panose="02040503050406030204" pitchFamily="18" charset="0"/>
                <a:ea typeface="Cambria" panose="02040503050406030204" pitchFamily="18" charset="0"/>
              </a:rPr>
              <a:t> are the only berries that grow in the area where they live, </a:t>
            </a:r>
            <a:r>
              <a:rPr lang="en-US" sz="2400" dirty="0" err="1">
                <a:latin typeface="Cambria" panose="02040503050406030204" pitchFamily="18" charset="0"/>
                <a:ea typeface="Cambria" panose="02040503050406030204" pitchFamily="18" charset="0"/>
              </a:rPr>
              <a:t>Zarpies</a:t>
            </a:r>
            <a:r>
              <a:rPr lang="en-US" sz="2400" dirty="0">
                <a:latin typeface="Cambria" panose="02040503050406030204" pitchFamily="18" charset="0"/>
                <a:ea typeface="Cambria" panose="02040503050406030204" pitchFamily="18" charset="0"/>
              </a:rPr>
              <a:t> only eat </a:t>
            </a:r>
            <a:r>
              <a:rPr lang="en-US" sz="2400" dirty="0" err="1">
                <a:latin typeface="Cambria" panose="02040503050406030204" pitchFamily="18" charset="0"/>
                <a:ea typeface="Cambria" panose="02040503050406030204" pitchFamily="18" charset="0"/>
              </a:rPr>
              <a:t>pogoberries</a:t>
            </a:r>
            <a:r>
              <a:rPr lang="en-US" sz="2400" dirty="0">
                <a:latin typeface="Cambria" panose="02040503050406030204" pitchFamily="18" charset="0"/>
                <a:ea typeface="Cambria" panose="02040503050406030204" pitchFamily="18" charset="0"/>
              </a:rPr>
              <a:t>.</a:t>
            </a:r>
          </a:p>
        </p:txBody>
      </p:sp>
      <p:pic>
        <p:nvPicPr>
          <p:cNvPr id="28" name="Picture 27" descr="A close up of a logo&#10;&#10;Description automatically generated">
            <a:extLst>
              <a:ext uri="{FF2B5EF4-FFF2-40B4-BE49-F238E27FC236}">
                <a16:creationId xmlns:a16="http://schemas.microsoft.com/office/drawing/2014/main" id="{D24B364E-7C0A-4ECD-8557-43C74DB379FB}"/>
              </a:ext>
            </a:extLst>
          </p:cNvPr>
          <p:cNvPicPr>
            <a:picLocks noChangeAspect="1"/>
          </p:cNvPicPr>
          <p:nvPr/>
        </p:nvPicPr>
        <p:blipFill>
          <a:blip r:embed="rId5"/>
          <a:stretch>
            <a:fillRect/>
          </a:stretch>
        </p:blipFill>
        <p:spPr>
          <a:xfrm>
            <a:off x="9649918" y="1064327"/>
            <a:ext cx="2186512" cy="1581065"/>
          </a:xfrm>
          <a:prstGeom prst="rect">
            <a:avLst/>
          </a:prstGeom>
        </p:spPr>
      </p:pic>
      <p:sp>
        <p:nvSpPr>
          <p:cNvPr id="31" name="TextBox 30">
            <a:extLst>
              <a:ext uri="{FF2B5EF4-FFF2-40B4-BE49-F238E27FC236}">
                <a16:creationId xmlns:a16="http://schemas.microsoft.com/office/drawing/2014/main" id="{811D2F13-4144-407A-B3C4-B0E9513B355F}"/>
              </a:ext>
            </a:extLst>
          </p:cNvPr>
          <p:cNvSpPr txBox="1"/>
          <p:nvPr/>
        </p:nvSpPr>
        <p:spPr>
          <a:xfrm>
            <a:off x="509490" y="1588373"/>
            <a:ext cx="9140428" cy="523220"/>
          </a:xfrm>
          <a:prstGeom prst="rect">
            <a:avLst/>
          </a:prstGeom>
          <a:noFill/>
        </p:spPr>
        <p:txBody>
          <a:bodyPr wrap="square">
            <a:spAutoFit/>
          </a:bodyPr>
          <a:lstStyle/>
          <a:p>
            <a:r>
              <a:rPr lang="en-US" sz="2800" dirty="0">
                <a:latin typeface="Gill Sans Nova" panose="020B0602020104020203" pitchFamily="34" charset="0"/>
                <a:ea typeface="Cambria" panose="02040503050406030204" pitchFamily="18" charset="0"/>
              </a:rPr>
              <a:t>Participants randomly assigned to 1 of 3 conditions:</a:t>
            </a:r>
          </a:p>
        </p:txBody>
      </p:sp>
      <p:sp>
        <p:nvSpPr>
          <p:cNvPr id="3" name="Oval 2">
            <a:extLst>
              <a:ext uri="{FF2B5EF4-FFF2-40B4-BE49-F238E27FC236}">
                <a16:creationId xmlns:a16="http://schemas.microsoft.com/office/drawing/2014/main" id="{3AE35EC3-8346-46A6-BA36-90F7720771D1}"/>
              </a:ext>
            </a:extLst>
          </p:cNvPr>
          <p:cNvSpPr/>
          <p:nvPr/>
        </p:nvSpPr>
        <p:spPr>
          <a:xfrm flipH="1">
            <a:off x="1191594" y="2502837"/>
            <a:ext cx="1634540" cy="885514"/>
          </a:xfrm>
          <a:prstGeom prst="ellipse">
            <a:avLst/>
          </a:prstGeom>
          <a:solidFill>
            <a:srgbClr val="9CC3CC">
              <a:alpha val="3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biology</a:t>
            </a:r>
            <a:endParaRPr lang="en-US" sz="1600" dirty="0">
              <a:solidFill>
                <a:sysClr val="windowText" lastClr="000000"/>
              </a:solidFill>
              <a:latin typeface="Gill Sans Nova" panose="020B0602020104020203" pitchFamily="34" charset="0"/>
            </a:endParaRPr>
          </a:p>
        </p:txBody>
      </p:sp>
      <p:sp>
        <p:nvSpPr>
          <p:cNvPr id="11" name="Oval 10">
            <a:extLst>
              <a:ext uri="{FF2B5EF4-FFF2-40B4-BE49-F238E27FC236}">
                <a16:creationId xmlns:a16="http://schemas.microsoft.com/office/drawing/2014/main" id="{4ED67CD4-3C7A-4385-AAE4-6569DFD38CEF}"/>
              </a:ext>
            </a:extLst>
          </p:cNvPr>
          <p:cNvSpPr/>
          <p:nvPr/>
        </p:nvSpPr>
        <p:spPr>
          <a:xfrm flipH="1">
            <a:off x="346661" y="6091875"/>
            <a:ext cx="2322702"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eat </a:t>
            </a:r>
            <a:r>
              <a:rPr lang="en-US" sz="2000" dirty="0" err="1">
                <a:solidFill>
                  <a:schemeClr val="tx1"/>
                </a:solidFill>
                <a:latin typeface="Gill Sans Nova" panose="020B0602020104020203" pitchFamily="34" charset="0"/>
              </a:rPr>
              <a:t>pogoberries</a:t>
            </a:r>
            <a:endParaRPr lang="en-US" sz="2000" dirty="0">
              <a:solidFill>
                <a:schemeClr val="tx1"/>
              </a:solidFill>
              <a:latin typeface="Gill Sans Nova" panose="020B0602020104020203" pitchFamily="34" charset="0"/>
            </a:endParaRPr>
          </a:p>
        </p:txBody>
      </p:sp>
      <p:sp>
        <p:nvSpPr>
          <p:cNvPr id="4" name="Oval 3">
            <a:extLst>
              <a:ext uri="{FF2B5EF4-FFF2-40B4-BE49-F238E27FC236}">
                <a16:creationId xmlns:a16="http://schemas.microsoft.com/office/drawing/2014/main" id="{ABD7F77F-DBE2-4F5D-9223-7F2378D88163}"/>
              </a:ext>
            </a:extLst>
          </p:cNvPr>
          <p:cNvSpPr/>
          <p:nvPr/>
        </p:nvSpPr>
        <p:spPr>
          <a:xfrm flipH="1">
            <a:off x="711542" y="3649556"/>
            <a:ext cx="1576826" cy="784028"/>
          </a:xfrm>
          <a:prstGeom prst="ellipse">
            <a:avLst/>
          </a:prstGeom>
          <a:solidFill>
            <a:srgbClr val="F2BF8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cultural taboos</a:t>
            </a:r>
            <a:endParaRPr lang="en-US" sz="1600" dirty="0">
              <a:solidFill>
                <a:sysClr val="windowText" lastClr="000000"/>
              </a:solidFill>
              <a:latin typeface="Gill Sans Nova" panose="020B0602020104020203" pitchFamily="34" charset="0"/>
            </a:endParaRPr>
          </a:p>
        </p:txBody>
      </p:sp>
      <p:sp>
        <p:nvSpPr>
          <p:cNvPr id="24" name="Oval 23">
            <a:extLst>
              <a:ext uri="{FF2B5EF4-FFF2-40B4-BE49-F238E27FC236}">
                <a16:creationId xmlns:a16="http://schemas.microsoft.com/office/drawing/2014/main" id="{1250751B-8802-456C-84F5-B91C58991A1B}"/>
              </a:ext>
            </a:extLst>
          </p:cNvPr>
          <p:cNvSpPr/>
          <p:nvPr/>
        </p:nvSpPr>
        <p:spPr>
          <a:xfrm flipH="1">
            <a:off x="63046" y="4763969"/>
            <a:ext cx="2048963" cy="885515"/>
          </a:xfrm>
          <a:prstGeom prst="ellipse">
            <a:avLst/>
          </a:prstGeom>
          <a:solidFill>
            <a:srgbClr val="D9695F">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availability / access</a:t>
            </a:r>
            <a:endParaRPr lang="en-US" sz="1600" dirty="0">
              <a:solidFill>
                <a:sysClr val="windowText" lastClr="000000"/>
              </a:solidFill>
              <a:latin typeface="Gill Sans Nova" panose="020B0602020104020203" pitchFamily="34" charset="0"/>
            </a:endParaRPr>
          </a:p>
        </p:txBody>
      </p:sp>
      <p:sp>
        <p:nvSpPr>
          <p:cNvPr id="43" name="Rectangle 42">
            <a:extLst>
              <a:ext uri="{FF2B5EF4-FFF2-40B4-BE49-F238E27FC236}">
                <a16:creationId xmlns:a16="http://schemas.microsoft.com/office/drawing/2014/main" id="{9AD8666F-2073-400B-937A-82F42B76F562}"/>
              </a:ext>
            </a:extLst>
          </p:cNvPr>
          <p:cNvSpPr/>
          <p:nvPr/>
        </p:nvSpPr>
        <p:spPr>
          <a:xfrm>
            <a:off x="3958581" y="2552259"/>
            <a:ext cx="7164344" cy="8769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44" name="Rectangle 43">
            <a:extLst>
              <a:ext uri="{FF2B5EF4-FFF2-40B4-BE49-F238E27FC236}">
                <a16:creationId xmlns:a16="http://schemas.microsoft.com/office/drawing/2014/main" id="{2E81F9DE-1564-406E-A71C-697F1165A130}"/>
              </a:ext>
            </a:extLst>
          </p:cNvPr>
          <p:cNvSpPr/>
          <p:nvPr/>
        </p:nvSpPr>
        <p:spPr>
          <a:xfrm>
            <a:off x="3960861" y="3916907"/>
            <a:ext cx="7162064" cy="944879"/>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
        <p:nvSpPr>
          <p:cNvPr id="45" name="Rectangle 44">
            <a:extLst>
              <a:ext uri="{FF2B5EF4-FFF2-40B4-BE49-F238E27FC236}">
                <a16:creationId xmlns:a16="http://schemas.microsoft.com/office/drawing/2014/main" id="{C06FD9F1-10B9-4C6C-96F9-031CFA6EE915}"/>
              </a:ext>
            </a:extLst>
          </p:cNvPr>
          <p:cNvSpPr/>
          <p:nvPr/>
        </p:nvSpPr>
        <p:spPr>
          <a:xfrm>
            <a:off x="3958581" y="5308931"/>
            <a:ext cx="7164344" cy="87695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509607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a:t>
            </a:r>
            <a:r>
              <a:rPr lang="en-US" b="1" dirty="0">
                <a:solidFill>
                  <a:schemeClr val="bg1"/>
                </a:solidFill>
                <a:latin typeface="Gill Sans Nova" panose="020B0602020104020203" pitchFamily="34" charset="0"/>
              </a:rPr>
              <a:t>Possibility of change</a:t>
            </a:r>
            <a:r>
              <a:rPr lang="en-US" b="1" dirty="0">
                <a:solidFill>
                  <a:schemeClr val="bg1">
                    <a:lumMod val="75000"/>
                  </a:schemeClr>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3" name="TextBox 2">
            <a:extLst>
              <a:ext uri="{FF2B5EF4-FFF2-40B4-BE49-F238E27FC236}">
                <a16:creationId xmlns:a16="http://schemas.microsoft.com/office/drawing/2014/main" id="{A8E7D0A2-9651-49E7-BFDA-3AB5632E95AD}"/>
              </a:ext>
            </a:extLst>
          </p:cNvPr>
          <p:cNvSpPr txBox="1"/>
          <p:nvPr/>
        </p:nvSpPr>
        <p:spPr>
          <a:xfrm>
            <a:off x="509490" y="1352040"/>
            <a:ext cx="9140428" cy="523220"/>
          </a:xfrm>
          <a:prstGeom prst="rect">
            <a:avLst/>
          </a:prstGeom>
          <a:noFill/>
        </p:spPr>
        <p:txBody>
          <a:bodyPr wrap="square">
            <a:spAutoFit/>
          </a:bodyPr>
          <a:lstStyle/>
          <a:p>
            <a:r>
              <a:rPr lang="en-US" sz="2800" dirty="0">
                <a:latin typeface="Gill Sans Nova" panose="020B0602020104020203" pitchFamily="34" charset="0"/>
                <a:ea typeface="Cambria" panose="02040503050406030204" pitchFamily="18" charset="0"/>
              </a:rPr>
              <a:t>Attention check </a:t>
            </a:r>
            <a:r>
              <a:rPr lang="en-US" sz="2400" dirty="0">
                <a:latin typeface="Gill Sans Nova" panose="020B0602020104020203" pitchFamily="34" charset="0"/>
                <a:ea typeface="Cambria" panose="02040503050406030204" pitchFamily="18" charset="0"/>
              </a:rPr>
              <a:t>(</a:t>
            </a:r>
            <a:r>
              <a:rPr lang="en-US" sz="2400" i="1" dirty="0">
                <a:latin typeface="Gill Sans Nova" panose="020B0602020104020203" pitchFamily="34" charset="0"/>
                <a:ea typeface="Cambria" panose="02040503050406030204" pitchFamily="18" charset="0"/>
              </a:rPr>
              <a:t>N = </a:t>
            </a:r>
            <a:r>
              <a:rPr lang="en-US" sz="2400" dirty="0">
                <a:latin typeface="Gill Sans Nova" panose="020B0602020104020203" pitchFamily="34" charset="0"/>
                <a:ea typeface="Cambria" panose="02040503050406030204" pitchFamily="18" charset="0"/>
              </a:rPr>
              <a:t>6 excluded)</a:t>
            </a:r>
            <a:endParaRPr lang="en-US" sz="2800" dirty="0">
              <a:latin typeface="Gill Sans Nova" panose="020B0602020104020203" pitchFamily="34" charset="0"/>
              <a:ea typeface="Cambria" panose="02040503050406030204" pitchFamily="18" charset="0"/>
            </a:endParaRPr>
          </a:p>
        </p:txBody>
      </p:sp>
      <p:sp>
        <p:nvSpPr>
          <p:cNvPr id="4" name="TextBox 3">
            <a:extLst>
              <a:ext uri="{FF2B5EF4-FFF2-40B4-BE49-F238E27FC236}">
                <a16:creationId xmlns:a16="http://schemas.microsoft.com/office/drawing/2014/main" id="{006ED6AE-A15B-4DC7-8546-AD88AC612C49}"/>
              </a:ext>
            </a:extLst>
          </p:cNvPr>
          <p:cNvSpPr txBox="1"/>
          <p:nvPr/>
        </p:nvSpPr>
        <p:spPr>
          <a:xfrm>
            <a:off x="509490" y="2073347"/>
            <a:ext cx="9522619" cy="523220"/>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Which group usually eats </a:t>
            </a:r>
            <a:r>
              <a:rPr lang="en-US" sz="2800" b="0" i="0" dirty="0" err="1">
                <a:effectLst/>
                <a:latin typeface="Cambria" panose="02040503050406030204" pitchFamily="18" charset="0"/>
                <a:ea typeface="Cambria" panose="02040503050406030204" pitchFamily="18" charset="0"/>
              </a:rPr>
              <a:t>okinberries</a:t>
            </a:r>
            <a:r>
              <a:rPr lang="en-US" sz="2800" b="0" i="0" dirty="0">
                <a:effectLst/>
                <a:latin typeface="Cambria" panose="02040503050406030204" pitchFamily="18" charset="0"/>
                <a:ea typeface="Cambria" panose="02040503050406030204" pitchFamily="18" charset="0"/>
              </a:rPr>
              <a:t>?</a:t>
            </a:r>
          </a:p>
        </p:txBody>
      </p:sp>
      <p:pic>
        <p:nvPicPr>
          <p:cNvPr id="11" name="Picture 10" descr="A picture containing icon&#10;&#10;Description automatically generated">
            <a:extLst>
              <a:ext uri="{FF2B5EF4-FFF2-40B4-BE49-F238E27FC236}">
                <a16:creationId xmlns:a16="http://schemas.microsoft.com/office/drawing/2014/main" id="{3F703167-7DF9-47E9-8C6C-BA73BCB0A3D6}"/>
              </a:ext>
            </a:extLst>
          </p:cNvPr>
          <p:cNvPicPr>
            <a:picLocks noChangeAspect="1"/>
          </p:cNvPicPr>
          <p:nvPr/>
        </p:nvPicPr>
        <p:blipFill>
          <a:blip r:embed="rId3"/>
          <a:stretch>
            <a:fillRect/>
          </a:stretch>
        </p:blipFill>
        <p:spPr>
          <a:xfrm>
            <a:off x="2342428" y="2731238"/>
            <a:ext cx="2926086" cy="2802642"/>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8C0B99C5-2AAA-4620-B112-9640CECDB300}"/>
              </a:ext>
            </a:extLst>
          </p:cNvPr>
          <p:cNvPicPr>
            <a:picLocks noChangeAspect="1"/>
          </p:cNvPicPr>
          <p:nvPr/>
        </p:nvPicPr>
        <p:blipFill>
          <a:blip r:embed="rId4"/>
          <a:stretch>
            <a:fillRect/>
          </a:stretch>
        </p:blipFill>
        <p:spPr>
          <a:xfrm>
            <a:off x="6787706" y="3500589"/>
            <a:ext cx="2102741" cy="2272029"/>
          </a:xfrm>
          <a:prstGeom prst="rect">
            <a:avLst/>
          </a:prstGeom>
        </p:spPr>
      </p:pic>
      <p:sp>
        <p:nvSpPr>
          <p:cNvPr id="33" name="TextBox 32">
            <a:extLst>
              <a:ext uri="{FF2B5EF4-FFF2-40B4-BE49-F238E27FC236}">
                <a16:creationId xmlns:a16="http://schemas.microsoft.com/office/drawing/2014/main" id="{EFA78CEC-4250-4EA8-B2A1-62A1B279E9F1}"/>
              </a:ext>
            </a:extLst>
          </p:cNvPr>
          <p:cNvSpPr txBox="1"/>
          <p:nvPr/>
        </p:nvSpPr>
        <p:spPr>
          <a:xfrm>
            <a:off x="3139887" y="5503724"/>
            <a:ext cx="1753068" cy="523220"/>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a:t>
            </a:r>
            <a:r>
              <a:rPr lang="en-US" sz="2800" b="0" i="0" dirty="0" err="1">
                <a:effectLst/>
                <a:latin typeface="Cambria" panose="02040503050406030204" pitchFamily="18" charset="0"/>
                <a:ea typeface="Cambria" panose="02040503050406030204" pitchFamily="18" charset="0"/>
              </a:rPr>
              <a:t>Zarpies</a:t>
            </a:r>
            <a:r>
              <a:rPr lang="en-US" sz="2800" b="0" i="0" dirty="0">
                <a:effectLst/>
                <a:latin typeface="Cambria" panose="02040503050406030204" pitchFamily="18" charset="0"/>
                <a:ea typeface="Cambria" panose="02040503050406030204" pitchFamily="18" charset="0"/>
              </a:rPr>
              <a:t>,</a:t>
            </a:r>
          </a:p>
        </p:txBody>
      </p:sp>
      <p:sp>
        <p:nvSpPr>
          <p:cNvPr id="34" name="TextBox 33">
            <a:extLst>
              <a:ext uri="{FF2B5EF4-FFF2-40B4-BE49-F238E27FC236}">
                <a16:creationId xmlns:a16="http://schemas.microsoft.com/office/drawing/2014/main" id="{C12B672A-598A-4734-8F45-683409CE791D}"/>
              </a:ext>
            </a:extLst>
          </p:cNvPr>
          <p:cNvSpPr txBox="1"/>
          <p:nvPr/>
        </p:nvSpPr>
        <p:spPr>
          <a:xfrm>
            <a:off x="7299046" y="5503724"/>
            <a:ext cx="1591401" cy="523220"/>
          </a:xfrm>
          <a:prstGeom prst="rect">
            <a:avLst/>
          </a:prstGeom>
          <a:noFill/>
        </p:spPr>
        <p:txBody>
          <a:bodyPr wrap="square">
            <a:spAutoFit/>
          </a:bodyPr>
          <a:lstStyle/>
          <a:p>
            <a:pPr algn="l"/>
            <a:r>
              <a:rPr lang="en-US" sz="2800" b="1" i="0" dirty="0" err="1">
                <a:effectLst/>
                <a:latin typeface="Cambria" panose="02040503050406030204" pitchFamily="18" charset="0"/>
                <a:ea typeface="Cambria" panose="02040503050406030204" pitchFamily="18" charset="0"/>
              </a:rPr>
              <a:t>Vawns</a:t>
            </a:r>
            <a:r>
              <a:rPr lang="en-US" sz="2800" i="0" dirty="0">
                <a:effectLst/>
                <a:latin typeface="Cambria" panose="02040503050406030204" pitchFamily="18" charset="0"/>
                <a:ea typeface="Cambria" panose="02040503050406030204" pitchFamily="18" charset="0"/>
              </a:rPr>
              <a:t>)</a:t>
            </a:r>
          </a:p>
        </p:txBody>
      </p:sp>
      <p:pic>
        <p:nvPicPr>
          <p:cNvPr id="8" name="Picture 7" descr="A close up of a flower&#10;&#10;Description automatically generated">
            <a:extLst>
              <a:ext uri="{FF2B5EF4-FFF2-40B4-BE49-F238E27FC236}">
                <a16:creationId xmlns:a16="http://schemas.microsoft.com/office/drawing/2014/main" id="{454D74B5-377E-41F0-A6D6-97922F0B35BA}"/>
              </a:ext>
            </a:extLst>
          </p:cNvPr>
          <p:cNvPicPr>
            <a:picLocks noChangeAspect="1"/>
          </p:cNvPicPr>
          <p:nvPr/>
        </p:nvPicPr>
        <p:blipFill>
          <a:blip r:embed="rId5"/>
          <a:stretch>
            <a:fillRect/>
          </a:stretch>
        </p:blipFill>
        <p:spPr>
          <a:xfrm>
            <a:off x="6338887" y="1738780"/>
            <a:ext cx="897638" cy="1979680"/>
          </a:xfrm>
          <a:prstGeom prst="rect">
            <a:avLst/>
          </a:prstGeom>
        </p:spPr>
      </p:pic>
      <p:sp>
        <p:nvSpPr>
          <p:cNvPr id="12" name="Rectangle 11">
            <a:extLst>
              <a:ext uri="{FF2B5EF4-FFF2-40B4-BE49-F238E27FC236}">
                <a16:creationId xmlns:a16="http://schemas.microsoft.com/office/drawing/2014/main" id="{14C6B0A1-5497-4A6D-8DD1-5B90F513D1B6}"/>
              </a:ext>
            </a:extLst>
          </p:cNvPr>
          <p:cNvSpPr/>
          <p:nvPr/>
        </p:nvSpPr>
        <p:spPr>
          <a:xfrm>
            <a:off x="364308" y="1875260"/>
            <a:ext cx="11320485" cy="434774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741581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We observe different frequencies of a property across categories.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E3F908C3-B3BD-49C4-9B10-CD8F45216637}"/>
              </a:ext>
            </a:extLst>
          </p:cNvPr>
          <p:cNvGrpSpPr/>
          <p:nvPr/>
        </p:nvGrpSpPr>
        <p:grpSpPr>
          <a:xfrm>
            <a:off x="7561294" y="1280220"/>
            <a:ext cx="1457724" cy="1447799"/>
            <a:chOff x="10605702" y="2724845"/>
            <a:chExt cx="1457724" cy="1447799"/>
          </a:xfrm>
        </p:grpSpPr>
        <p:sp>
          <p:nvSpPr>
            <p:cNvPr id="23" name="Oval 22">
              <a:extLst>
                <a:ext uri="{FF2B5EF4-FFF2-40B4-BE49-F238E27FC236}">
                  <a16:creationId xmlns:a16="http://schemas.microsoft.com/office/drawing/2014/main" id="{F66915FF-EFE2-4E4C-BEB0-36DC545A2D70}"/>
                </a:ext>
              </a:extLst>
            </p:cNvPr>
            <p:cNvSpPr/>
            <p:nvPr/>
          </p:nvSpPr>
          <p:spPr>
            <a:xfrm flipH="1">
              <a:off x="10605702" y="3439374"/>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D916BA2-2563-440E-89D5-267906961BE6}"/>
                </a:ext>
              </a:extLst>
            </p:cNvPr>
            <p:cNvGrpSpPr/>
            <p:nvPr/>
          </p:nvGrpSpPr>
          <p:grpSpPr>
            <a:xfrm flipH="1">
              <a:off x="10756624" y="2724845"/>
              <a:ext cx="1059520" cy="1300122"/>
              <a:chOff x="9347996" y="3061105"/>
              <a:chExt cx="2088437" cy="2562692"/>
            </a:xfrm>
          </p:grpSpPr>
          <p:pic>
            <p:nvPicPr>
              <p:cNvPr id="25" name="Picture 24" descr="A picture containing shape&#10;&#10;Description automatically generated">
                <a:extLst>
                  <a:ext uri="{FF2B5EF4-FFF2-40B4-BE49-F238E27FC236}">
                    <a16:creationId xmlns:a16="http://schemas.microsoft.com/office/drawing/2014/main" id="{9A544123-3723-46E3-83AA-010DC02DB8CF}"/>
                  </a:ext>
                </a:extLst>
              </p:cNvPr>
              <p:cNvPicPr>
                <a:picLocks noChangeAspect="1"/>
              </p:cNvPicPr>
              <p:nvPr/>
            </p:nvPicPr>
            <p:blipFill rotWithShape="1">
              <a:blip r:embed="rId3">
                <a:lum bright="70000" contrast="-70000"/>
              </a:blip>
              <a:srcRect l="32963" r="31296" b="14815"/>
              <a:stretch/>
            </p:blipFill>
            <p:spPr>
              <a:xfrm>
                <a:off x="9347996" y="3061105"/>
                <a:ext cx="1028532" cy="2451428"/>
              </a:xfrm>
              <a:prstGeom prst="rect">
                <a:avLst/>
              </a:prstGeom>
            </p:spPr>
          </p:pic>
          <p:pic>
            <p:nvPicPr>
              <p:cNvPr id="27" name="Picture 26" descr="A picture containing shape&#10;&#10;Description automatically generated">
                <a:extLst>
                  <a:ext uri="{FF2B5EF4-FFF2-40B4-BE49-F238E27FC236}">
                    <a16:creationId xmlns:a16="http://schemas.microsoft.com/office/drawing/2014/main" id="{5A6194D1-7BAC-4D5E-9257-560FBB38E23D}"/>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grpSp>
      </p:grpSp>
      <p:grpSp>
        <p:nvGrpSpPr>
          <p:cNvPr id="29" name="Group 28">
            <a:extLst>
              <a:ext uri="{FF2B5EF4-FFF2-40B4-BE49-F238E27FC236}">
                <a16:creationId xmlns:a16="http://schemas.microsoft.com/office/drawing/2014/main" id="{F2402207-C863-4E46-9E0B-4B45C28F8EAC}"/>
              </a:ext>
            </a:extLst>
          </p:cNvPr>
          <p:cNvGrpSpPr/>
          <p:nvPr/>
        </p:nvGrpSpPr>
        <p:grpSpPr>
          <a:xfrm>
            <a:off x="4697593" y="1229946"/>
            <a:ext cx="2773607" cy="1805200"/>
            <a:chOff x="7742001" y="2674571"/>
            <a:chExt cx="2773607" cy="1805200"/>
          </a:xfrm>
        </p:grpSpPr>
        <p:sp>
          <p:nvSpPr>
            <p:cNvPr id="30" name="Oval 29">
              <a:extLst>
                <a:ext uri="{FF2B5EF4-FFF2-40B4-BE49-F238E27FC236}">
                  <a16:creationId xmlns:a16="http://schemas.microsoft.com/office/drawing/2014/main" id="{D5FAFC38-44DF-47B0-B216-7FE4F58077C3}"/>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shape&#10;&#10;Description automatically generated">
              <a:extLst>
                <a:ext uri="{FF2B5EF4-FFF2-40B4-BE49-F238E27FC236}">
                  <a16:creationId xmlns:a16="http://schemas.microsoft.com/office/drawing/2014/main" id="{A94E2810-F0B4-4BFE-8D67-1603928B8CD5}"/>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9" name="Picture 48" descr="A picture containing shape&#10;&#10;Description automatically generated">
              <a:extLst>
                <a:ext uri="{FF2B5EF4-FFF2-40B4-BE49-F238E27FC236}">
                  <a16:creationId xmlns:a16="http://schemas.microsoft.com/office/drawing/2014/main" id="{82EF9938-BCF6-4B38-A318-C6CD62B553F5}"/>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50" name="Picture 49" descr="A picture containing shape&#10;&#10;Description automatically generated">
              <a:extLst>
                <a:ext uri="{FF2B5EF4-FFF2-40B4-BE49-F238E27FC236}">
                  <a16:creationId xmlns:a16="http://schemas.microsoft.com/office/drawing/2014/main" id="{C8927F3B-35C2-42D4-8C80-FC064C6FAF2C}"/>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sp>
        <p:nvSpPr>
          <p:cNvPr id="51" name="Oval 50">
            <a:extLst>
              <a:ext uri="{FF2B5EF4-FFF2-40B4-BE49-F238E27FC236}">
                <a16:creationId xmlns:a16="http://schemas.microsoft.com/office/drawing/2014/main" id="{D6888EB3-299F-4BC6-A523-6253C832B172}"/>
              </a:ext>
            </a:extLst>
          </p:cNvPr>
          <p:cNvSpPr/>
          <p:nvPr/>
        </p:nvSpPr>
        <p:spPr>
          <a:xfrm flipH="1">
            <a:off x="6075740" y="3294871"/>
            <a:ext cx="2435095"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52" name="Straight Arrow Connector 51">
            <a:extLst>
              <a:ext uri="{FF2B5EF4-FFF2-40B4-BE49-F238E27FC236}">
                <a16:creationId xmlns:a16="http://schemas.microsoft.com/office/drawing/2014/main" id="{2FBC2DC2-9FC7-4A82-BDC4-EDA6463A2C79}"/>
              </a:ext>
            </a:extLst>
          </p:cNvPr>
          <p:cNvCxnSpPr>
            <a:cxnSpLocks/>
            <a:stCxn id="30" idx="4"/>
            <a:endCxn id="51" idx="0"/>
          </p:cNvCxnSpPr>
          <p:nvPr/>
        </p:nvCxnSpPr>
        <p:spPr>
          <a:xfrm>
            <a:off x="6084396" y="3035146"/>
            <a:ext cx="1208891" cy="259725"/>
          </a:xfrm>
          <a:prstGeom prst="straightConnector1">
            <a:avLst/>
          </a:prstGeom>
          <a:ln w="88900">
            <a:solidFill>
              <a:srgbClr val="C09200"/>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42C0E1A5-5B79-413E-A454-D3582839020A}"/>
              </a:ext>
            </a:extLst>
          </p:cNvPr>
          <p:cNvGrpSpPr/>
          <p:nvPr/>
        </p:nvGrpSpPr>
        <p:grpSpPr>
          <a:xfrm>
            <a:off x="3156905" y="1273704"/>
            <a:ext cx="1457724" cy="1532774"/>
            <a:chOff x="6201313" y="2718329"/>
            <a:chExt cx="1457724" cy="1532774"/>
          </a:xfrm>
        </p:grpSpPr>
        <p:sp>
          <p:nvSpPr>
            <p:cNvPr id="54" name="Oval 53">
              <a:extLst>
                <a:ext uri="{FF2B5EF4-FFF2-40B4-BE49-F238E27FC236}">
                  <a16:creationId xmlns:a16="http://schemas.microsoft.com/office/drawing/2014/main" id="{06B6CAC0-AB10-4131-9EC3-78072B4C8DCD}"/>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7233DFA3-943E-4DC1-9D1E-21B71BAB3C67}"/>
                </a:ext>
              </a:extLst>
            </p:cNvPr>
            <p:cNvGrpSpPr/>
            <p:nvPr/>
          </p:nvGrpSpPr>
          <p:grpSpPr>
            <a:xfrm flipH="1">
              <a:off x="6505148" y="2718329"/>
              <a:ext cx="988882" cy="1332509"/>
              <a:chOff x="1003384" y="3002960"/>
              <a:chExt cx="1949201" cy="2626529"/>
            </a:xfrm>
          </p:grpSpPr>
          <p:pic>
            <p:nvPicPr>
              <p:cNvPr id="56" name="Picture 55" descr="A picture containing shape&#10;&#10;Description automatically generated">
                <a:extLst>
                  <a:ext uri="{FF2B5EF4-FFF2-40B4-BE49-F238E27FC236}">
                    <a16:creationId xmlns:a16="http://schemas.microsoft.com/office/drawing/2014/main" id="{402A525B-E0B2-4523-98EC-02E195743311}"/>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57" name="Picture 56" descr="A picture containing shape&#10;&#10;Description automatically generated">
                <a:extLst>
                  <a:ext uri="{FF2B5EF4-FFF2-40B4-BE49-F238E27FC236}">
                    <a16:creationId xmlns:a16="http://schemas.microsoft.com/office/drawing/2014/main" id="{0E74EB18-0D81-4D6E-B909-AEB033CF3A4F}"/>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58" name="Oval 57">
            <a:extLst>
              <a:ext uri="{FF2B5EF4-FFF2-40B4-BE49-F238E27FC236}">
                <a16:creationId xmlns:a16="http://schemas.microsoft.com/office/drawing/2014/main" id="{0B73A5C2-48E3-4F3B-8AEE-98B307E27BAE}"/>
              </a:ext>
            </a:extLst>
          </p:cNvPr>
          <p:cNvSpPr/>
          <p:nvPr/>
        </p:nvSpPr>
        <p:spPr>
          <a:xfrm flipH="1">
            <a:off x="3982542" y="3283102"/>
            <a:ext cx="2030980"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59" name="Straight Arrow Connector 58">
            <a:extLst>
              <a:ext uri="{FF2B5EF4-FFF2-40B4-BE49-F238E27FC236}">
                <a16:creationId xmlns:a16="http://schemas.microsoft.com/office/drawing/2014/main" id="{60F65C40-766B-4226-89B0-74C6EBEA725E}"/>
              </a:ext>
            </a:extLst>
          </p:cNvPr>
          <p:cNvCxnSpPr>
            <a:cxnSpLocks/>
            <a:stCxn id="30" idx="4"/>
            <a:endCxn id="58" idx="0"/>
          </p:cNvCxnSpPr>
          <p:nvPr/>
        </p:nvCxnSpPr>
        <p:spPr>
          <a:xfrm flipH="1">
            <a:off x="4998032" y="3035146"/>
            <a:ext cx="1086364" cy="247956"/>
          </a:xfrm>
          <a:prstGeom prst="straightConnector1">
            <a:avLst/>
          </a:prstGeom>
          <a:ln w="88900">
            <a:solidFill>
              <a:srgbClr val="C09200"/>
            </a:solidFill>
            <a:prstDash val="sysDot"/>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49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a:t>
            </a:r>
            <a:r>
              <a:rPr lang="en-US" b="1" dirty="0">
                <a:solidFill>
                  <a:schemeClr val="bg1"/>
                </a:solidFill>
                <a:latin typeface="Gill Sans Nova" panose="020B0602020104020203" pitchFamily="34" charset="0"/>
              </a:rPr>
              <a:t>Possibility of change</a:t>
            </a:r>
            <a:r>
              <a:rPr lang="en-US" b="1" dirty="0">
                <a:solidFill>
                  <a:schemeClr val="bg1">
                    <a:lumMod val="75000"/>
                  </a:schemeClr>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4" name="TextBox 3">
            <a:extLst>
              <a:ext uri="{FF2B5EF4-FFF2-40B4-BE49-F238E27FC236}">
                <a16:creationId xmlns:a16="http://schemas.microsoft.com/office/drawing/2014/main" id="{006ED6AE-A15B-4DC7-8546-AD88AC612C49}"/>
              </a:ext>
            </a:extLst>
          </p:cNvPr>
          <p:cNvSpPr txBox="1"/>
          <p:nvPr/>
        </p:nvSpPr>
        <p:spPr>
          <a:xfrm>
            <a:off x="521319" y="2813437"/>
            <a:ext cx="5327430" cy="523220"/>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Can </a:t>
            </a:r>
            <a:r>
              <a:rPr lang="en-US" sz="2800" b="0" i="0" dirty="0" err="1">
                <a:effectLst/>
                <a:latin typeface="Cambria" panose="02040503050406030204" pitchFamily="18" charset="0"/>
                <a:ea typeface="Cambria" panose="02040503050406030204" pitchFamily="18" charset="0"/>
              </a:rPr>
              <a:t>Zarpies</a:t>
            </a:r>
            <a:r>
              <a:rPr lang="en-US" sz="2800" b="0" i="0" dirty="0">
                <a:effectLst/>
                <a:latin typeface="Cambria" panose="02040503050406030204" pitchFamily="18" charset="0"/>
                <a:ea typeface="Cambria" panose="02040503050406030204" pitchFamily="18" charset="0"/>
              </a:rPr>
              <a:t> also eat </a:t>
            </a:r>
            <a:r>
              <a:rPr lang="en-US" sz="2800" b="0" i="0" dirty="0" err="1">
                <a:effectLst/>
                <a:latin typeface="Cambria" panose="02040503050406030204" pitchFamily="18" charset="0"/>
                <a:ea typeface="Cambria" panose="02040503050406030204" pitchFamily="18" charset="0"/>
              </a:rPr>
              <a:t>okinberries</a:t>
            </a:r>
            <a:r>
              <a:rPr lang="en-US" sz="2800" b="0" i="0" dirty="0">
                <a:effectLst/>
                <a:latin typeface="Cambria" panose="02040503050406030204" pitchFamily="18" charset="0"/>
                <a:ea typeface="Cambria" panose="02040503050406030204" pitchFamily="18" charset="0"/>
              </a:rPr>
              <a:t>? </a:t>
            </a:r>
          </a:p>
        </p:txBody>
      </p:sp>
      <p:pic>
        <p:nvPicPr>
          <p:cNvPr id="9" name="Picture 8" descr="A close up of a flower&#10;&#10;Description automatically generated">
            <a:extLst>
              <a:ext uri="{FF2B5EF4-FFF2-40B4-BE49-F238E27FC236}">
                <a16:creationId xmlns:a16="http://schemas.microsoft.com/office/drawing/2014/main" id="{39542E91-D448-4C8F-A47C-03C4E361C0F2}"/>
              </a:ext>
            </a:extLst>
          </p:cNvPr>
          <p:cNvPicPr>
            <a:picLocks noChangeAspect="1"/>
          </p:cNvPicPr>
          <p:nvPr/>
        </p:nvPicPr>
        <p:blipFill>
          <a:blip r:embed="rId3"/>
          <a:stretch>
            <a:fillRect/>
          </a:stretch>
        </p:blipFill>
        <p:spPr>
          <a:xfrm>
            <a:off x="8056311" y="2833618"/>
            <a:ext cx="805273" cy="1775975"/>
          </a:xfrm>
          <a:prstGeom prst="rect">
            <a:avLst/>
          </a:prstGeom>
        </p:spPr>
      </p:pic>
      <p:pic>
        <p:nvPicPr>
          <p:cNvPr id="12" name="Picture 11">
            <a:extLst>
              <a:ext uri="{FF2B5EF4-FFF2-40B4-BE49-F238E27FC236}">
                <a16:creationId xmlns:a16="http://schemas.microsoft.com/office/drawing/2014/main" id="{D501C6A4-8815-43E3-B980-4071F3B02420}"/>
              </a:ext>
            </a:extLst>
          </p:cNvPr>
          <p:cNvPicPr>
            <a:picLocks noChangeAspect="1"/>
          </p:cNvPicPr>
          <p:nvPr/>
        </p:nvPicPr>
        <p:blipFill>
          <a:blip r:embed="rId4"/>
          <a:stretch>
            <a:fillRect/>
          </a:stretch>
        </p:blipFill>
        <p:spPr>
          <a:xfrm>
            <a:off x="4789074" y="2728742"/>
            <a:ext cx="2720259" cy="2605498"/>
          </a:xfrm>
          <a:prstGeom prst="rect">
            <a:avLst/>
          </a:prstGeom>
        </p:spPr>
      </p:pic>
      <p:sp>
        <p:nvSpPr>
          <p:cNvPr id="16" name="TextBox 15">
            <a:extLst>
              <a:ext uri="{FF2B5EF4-FFF2-40B4-BE49-F238E27FC236}">
                <a16:creationId xmlns:a16="http://schemas.microsoft.com/office/drawing/2014/main" id="{FFAACA71-1082-45C0-857D-B93F3C9BBCA5}"/>
              </a:ext>
            </a:extLst>
          </p:cNvPr>
          <p:cNvSpPr txBox="1"/>
          <p:nvPr/>
        </p:nvSpPr>
        <p:spPr>
          <a:xfrm>
            <a:off x="7509333" y="3547699"/>
            <a:ext cx="546978" cy="830997"/>
          </a:xfrm>
          <a:prstGeom prst="rect">
            <a:avLst/>
          </a:prstGeom>
          <a:noFill/>
        </p:spPr>
        <p:txBody>
          <a:bodyPr wrap="square">
            <a:spAutoFit/>
          </a:bodyPr>
          <a:lstStyle/>
          <a:p>
            <a:pPr algn="l"/>
            <a:r>
              <a:rPr lang="en-US" sz="4800" b="1" i="0" dirty="0">
                <a:effectLst/>
                <a:latin typeface="Cambria" panose="02040503050406030204" pitchFamily="18" charset="0"/>
                <a:ea typeface="Cambria" panose="02040503050406030204" pitchFamily="18" charset="0"/>
              </a:rPr>
              <a:t>?</a:t>
            </a:r>
          </a:p>
        </p:txBody>
      </p:sp>
      <p:sp>
        <p:nvSpPr>
          <p:cNvPr id="18" name="TextBox 17">
            <a:extLst>
              <a:ext uri="{FF2B5EF4-FFF2-40B4-BE49-F238E27FC236}">
                <a16:creationId xmlns:a16="http://schemas.microsoft.com/office/drawing/2014/main" id="{F3B43ADF-767E-4B45-83A8-D2C7133A8C30}"/>
              </a:ext>
            </a:extLst>
          </p:cNvPr>
          <p:cNvSpPr txBox="1"/>
          <p:nvPr/>
        </p:nvSpPr>
        <p:spPr>
          <a:xfrm>
            <a:off x="521318" y="1455004"/>
            <a:ext cx="11480181" cy="1261884"/>
          </a:xfrm>
          <a:prstGeom prst="rect">
            <a:avLst/>
          </a:prstGeom>
          <a:noFill/>
        </p:spPr>
        <p:txBody>
          <a:bodyPr wrap="square">
            <a:spAutoFit/>
          </a:bodyPr>
          <a:lstStyle/>
          <a:p>
            <a:r>
              <a:rPr lang="en-US" sz="3200" dirty="0">
                <a:latin typeface="Gill Sans Nova" panose="020B0602020104020203" pitchFamily="34" charset="0"/>
                <a:cs typeface="Helvetica" panose="020B0604020202020204" pitchFamily="34" charset="0"/>
              </a:rPr>
              <a:t>Possibility of change</a:t>
            </a:r>
          </a:p>
          <a:p>
            <a:r>
              <a:rPr lang="en-US" sz="2400" dirty="0">
                <a:latin typeface="Gill Sans Nova" panose="020B0602020104020203" pitchFamily="34" charset="0"/>
                <a:cs typeface="Helvetica" panose="020B0604020202020204" pitchFamily="34" charset="0"/>
              </a:rPr>
              <a:t>From traditional flexibility measures in development of gender stereotypes </a:t>
            </a:r>
            <a:br>
              <a:rPr lang="en-US" sz="24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(Levy et al., 1995, Blakemore &amp; Russ, 1997)</a:t>
            </a:r>
            <a:endParaRPr lang="en-US" sz="2400" dirty="0">
              <a:latin typeface="Gill Sans Nova" panose="020B0602020104020203" pitchFamily="34" charset="0"/>
              <a:cs typeface="Helvetica" panose="020B0604020202020204" pitchFamily="34" charset="0"/>
            </a:endParaRPr>
          </a:p>
        </p:txBody>
      </p:sp>
      <p:sp>
        <p:nvSpPr>
          <p:cNvPr id="19" name="TextBox 18">
            <a:extLst>
              <a:ext uri="{FF2B5EF4-FFF2-40B4-BE49-F238E27FC236}">
                <a16:creationId xmlns:a16="http://schemas.microsoft.com/office/drawing/2014/main" id="{E2434317-6BE1-4D64-BAAE-F5CC2D788A03}"/>
              </a:ext>
            </a:extLst>
          </p:cNvPr>
          <p:cNvSpPr txBox="1"/>
          <p:nvPr/>
        </p:nvSpPr>
        <p:spPr>
          <a:xfrm>
            <a:off x="521318" y="5438287"/>
            <a:ext cx="9522619" cy="523220"/>
          </a:xfrm>
          <a:prstGeom prst="rect">
            <a:avLst/>
          </a:prstGeom>
          <a:noFill/>
        </p:spPr>
        <p:txBody>
          <a:bodyPr wrap="square">
            <a:spAutoFit/>
          </a:bodyPr>
          <a:lstStyle/>
          <a:p>
            <a:pPr algn="l"/>
            <a:r>
              <a:rPr lang="en-US" sz="2800" b="0" dirty="0">
                <a:effectLst/>
                <a:latin typeface="Cambria" panose="02040503050406030204" pitchFamily="18" charset="0"/>
                <a:ea typeface="Cambria" panose="02040503050406030204" pitchFamily="18" charset="0"/>
              </a:rPr>
              <a:t>(For sure no, 	Maybe no, 	Maybe yes, 	For sure yes)</a:t>
            </a:r>
          </a:p>
        </p:txBody>
      </p:sp>
      <p:sp>
        <p:nvSpPr>
          <p:cNvPr id="11" name="Rectangle 10">
            <a:extLst>
              <a:ext uri="{FF2B5EF4-FFF2-40B4-BE49-F238E27FC236}">
                <a16:creationId xmlns:a16="http://schemas.microsoft.com/office/drawing/2014/main" id="{F72A0EE8-3D53-4C49-903D-986E34402ACC}"/>
              </a:ext>
            </a:extLst>
          </p:cNvPr>
          <p:cNvSpPr/>
          <p:nvPr/>
        </p:nvSpPr>
        <p:spPr>
          <a:xfrm>
            <a:off x="364308" y="2813436"/>
            <a:ext cx="11320485" cy="3409563"/>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796635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a:t>
            </a:r>
            <a:r>
              <a:rPr lang="en-US" b="1" dirty="0">
                <a:solidFill>
                  <a:schemeClr val="bg1"/>
                </a:solidFill>
                <a:latin typeface="Gill Sans Nova" panose="020B0602020104020203" pitchFamily="34" charset="0"/>
              </a:rPr>
              <a:t>Possibility of change</a:t>
            </a:r>
            <a:r>
              <a:rPr lang="en-US" b="1" dirty="0">
                <a:solidFill>
                  <a:schemeClr val="bg1">
                    <a:lumMod val="75000"/>
                  </a:schemeClr>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grpSp>
        <p:nvGrpSpPr>
          <p:cNvPr id="3" name="Group 2">
            <a:extLst>
              <a:ext uri="{FF2B5EF4-FFF2-40B4-BE49-F238E27FC236}">
                <a16:creationId xmlns:a16="http://schemas.microsoft.com/office/drawing/2014/main" id="{595B7A1D-22E0-4D00-9BB0-8504D672E360}"/>
              </a:ext>
            </a:extLst>
          </p:cNvPr>
          <p:cNvGrpSpPr/>
          <p:nvPr/>
        </p:nvGrpSpPr>
        <p:grpSpPr>
          <a:xfrm>
            <a:off x="9517539" y="1618050"/>
            <a:ext cx="2295344" cy="1538883"/>
            <a:chOff x="3246877" y="3167195"/>
            <a:chExt cx="4072509" cy="2605498"/>
          </a:xfrm>
        </p:grpSpPr>
        <p:pic>
          <p:nvPicPr>
            <p:cNvPr id="9" name="Picture 8" descr="A close up of a flower&#10;&#10;Description automatically generated">
              <a:extLst>
                <a:ext uri="{FF2B5EF4-FFF2-40B4-BE49-F238E27FC236}">
                  <a16:creationId xmlns:a16="http://schemas.microsoft.com/office/drawing/2014/main" id="{39542E91-D448-4C8F-A47C-03C4E361C0F2}"/>
                </a:ext>
              </a:extLst>
            </p:cNvPr>
            <p:cNvPicPr>
              <a:picLocks noChangeAspect="1"/>
            </p:cNvPicPr>
            <p:nvPr/>
          </p:nvPicPr>
          <p:blipFill>
            <a:blip r:embed="rId3"/>
            <a:stretch>
              <a:fillRect/>
            </a:stretch>
          </p:blipFill>
          <p:spPr>
            <a:xfrm>
              <a:off x="6514114" y="3272070"/>
              <a:ext cx="805272" cy="1775974"/>
            </a:xfrm>
            <a:prstGeom prst="rect">
              <a:avLst/>
            </a:prstGeom>
          </p:spPr>
        </p:pic>
        <p:pic>
          <p:nvPicPr>
            <p:cNvPr id="12" name="Picture 11">
              <a:extLst>
                <a:ext uri="{FF2B5EF4-FFF2-40B4-BE49-F238E27FC236}">
                  <a16:creationId xmlns:a16="http://schemas.microsoft.com/office/drawing/2014/main" id="{D501C6A4-8815-43E3-B980-4071F3B02420}"/>
                </a:ext>
              </a:extLst>
            </p:cNvPr>
            <p:cNvPicPr>
              <a:picLocks noChangeAspect="1"/>
            </p:cNvPicPr>
            <p:nvPr/>
          </p:nvPicPr>
          <p:blipFill>
            <a:blip r:embed="rId4"/>
            <a:stretch>
              <a:fillRect/>
            </a:stretch>
          </p:blipFill>
          <p:spPr>
            <a:xfrm>
              <a:off x="3246877" y="3167195"/>
              <a:ext cx="2720259" cy="2605498"/>
            </a:xfrm>
            <a:prstGeom prst="rect">
              <a:avLst/>
            </a:prstGeom>
          </p:spPr>
        </p:pic>
        <p:sp>
          <p:nvSpPr>
            <p:cNvPr id="16" name="TextBox 15">
              <a:extLst>
                <a:ext uri="{FF2B5EF4-FFF2-40B4-BE49-F238E27FC236}">
                  <a16:creationId xmlns:a16="http://schemas.microsoft.com/office/drawing/2014/main" id="{FFAACA71-1082-45C0-857D-B93F3C9BBCA5}"/>
                </a:ext>
              </a:extLst>
            </p:cNvPr>
            <p:cNvSpPr txBox="1"/>
            <p:nvPr/>
          </p:nvSpPr>
          <p:spPr>
            <a:xfrm>
              <a:off x="5967136" y="3986152"/>
              <a:ext cx="546978" cy="830997"/>
            </a:xfrm>
            <a:prstGeom prst="rect">
              <a:avLst/>
            </a:prstGeom>
            <a:noFill/>
          </p:spPr>
          <p:txBody>
            <a:bodyPr wrap="square">
              <a:spAutoFit/>
            </a:bodyPr>
            <a:lstStyle/>
            <a:p>
              <a:pPr algn="l"/>
              <a:r>
                <a:rPr lang="en-US" sz="4800" b="1" i="0" dirty="0">
                  <a:effectLst/>
                  <a:latin typeface="Cambria" panose="02040503050406030204" pitchFamily="18" charset="0"/>
                  <a:ea typeface="Cambria" panose="02040503050406030204" pitchFamily="18" charset="0"/>
                </a:rPr>
                <a:t>?</a:t>
              </a:r>
            </a:p>
          </p:txBody>
        </p:sp>
      </p:grpSp>
      <p:grpSp>
        <p:nvGrpSpPr>
          <p:cNvPr id="13" name="Group 12">
            <a:extLst>
              <a:ext uri="{FF2B5EF4-FFF2-40B4-BE49-F238E27FC236}">
                <a16:creationId xmlns:a16="http://schemas.microsoft.com/office/drawing/2014/main" id="{4FC01E28-CCA2-43B2-A9A5-A5F62C42342D}"/>
              </a:ext>
            </a:extLst>
          </p:cNvPr>
          <p:cNvGrpSpPr/>
          <p:nvPr/>
        </p:nvGrpSpPr>
        <p:grpSpPr>
          <a:xfrm>
            <a:off x="84872" y="1221725"/>
            <a:ext cx="9236075" cy="5635618"/>
            <a:chOff x="84872" y="1221725"/>
            <a:chExt cx="9236075" cy="5635618"/>
          </a:xfrm>
        </p:grpSpPr>
        <p:pic>
          <p:nvPicPr>
            <p:cNvPr id="15" name="Picture 14">
              <a:extLst>
                <a:ext uri="{FF2B5EF4-FFF2-40B4-BE49-F238E27FC236}">
                  <a16:creationId xmlns:a16="http://schemas.microsoft.com/office/drawing/2014/main" id="{EA2DB1DD-0323-4FFC-96A0-9E66659718D6}"/>
                </a:ext>
              </a:extLst>
            </p:cNvPr>
            <p:cNvPicPr>
              <a:picLocks noChangeAspect="1"/>
            </p:cNvPicPr>
            <p:nvPr/>
          </p:nvPicPr>
          <p:blipFill>
            <a:blip r:embed="rId5"/>
            <a:srcRect/>
            <a:stretch/>
          </p:blipFill>
          <p:spPr>
            <a:xfrm>
              <a:off x="191244" y="1221725"/>
              <a:ext cx="9129703" cy="5635618"/>
            </a:xfrm>
            <a:prstGeom prst="rect">
              <a:avLst/>
            </a:prstGeom>
          </p:spPr>
        </p:pic>
        <p:sp>
          <p:nvSpPr>
            <p:cNvPr id="18" name="TextBox 17">
              <a:extLst>
                <a:ext uri="{FF2B5EF4-FFF2-40B4-BE49-F238E27FC236}">
                  <a16:creationId xmlns:a16="http://schemas.microsoft.com/office/drawing/2014/main" id="{F3B43ADF-767E-4B45-83A8-D2C7133A8C30}"/>
                </a:ext>
              </a:extLst>
            </p:cNvPr>
            <p:cNvSpPr txBox="1"/>
            <p:nvPr/>
          </p:nvSpPr>
          <p:spPr>
            <a:xfrm rot="16200000">
              <a:off x="-2154411" y="3643717"/>
              <a:ext cx="4962235" cy="483669"/>
            </a:xfrm>
            <a:prstGeom prst="rect">
              <a:avLst/>
            </a:prstGeom>
            <a:solidFill>
              <a:schemeClr val="bg1"/>
            </a:solidFill>
          </p:spPr>
          <p:txBody>
            <a:bodyPr wrap="square">
              <a:spAutoFit/>
            </a:bodyPr>
            <a:lstStyle/>
            <a:p>
              <a:pPr algn="l"/>
              <a:r>
                <a:rPr lang="en-US" sz="2400" b="0" i="0" dirty="0">
                  <a:effectLst/>
                  <a:latin typeface="Cambria" panose="02040503050406030204" pitchFamily="18" charset="0"/>
                  <a:ea typeface="Cambria" panose="02040503050406030204" pitchFamily="18" charset="0"/>
                </a:rPr>
                <a:t>Can </a:t>
              </a:r>
              <a:r>
                <a:rPr lang="en-US" sz="2400" b="0" i="0" dirty="0" err="1">
                  <a:effectLst/>
                  <a:latin typeface="Cambria" panose="02040503050406030204" pitchFamily="18" charset="0"/>
                  <a:ea typeface="Cambria" panose="02040503050406030204" pitchFamily="18" charset="0"/>
                </a:rPr>
                <a:t>Zarpies</a:t>
              </a:r>
              <a:r>
                <a:rPr lang="en-US" sz="2400" b="0" i="0" dirty="0">
                  <a:effectLst/>
                  <a:latin typeface="Cambria" panose="02040503050406030204" pitchFamily="18" charset="0"/>
                  <a:ea typeface="Cambria" panose="02040503050406030204" pitchFamily="18" charset="0"/>
                </a:rPr>
                <a:t> also eat </a:t>
              </a:r>
              <a:r>
                <a:rPr lang="en-US" sz="2400" b="0" i="0" dirty="0" err="1">
                  <a:effectLst/>
                  <a:latin typeface="Cambria" panose="02040503050406030204" pitchFamily="18" charset="0"/>
                  <a:ea typeface="Cambria" panose="02040503050406030204" pitchFamily="18" charset="0"/>
                </a:rPr>
                <a:t>okinberries</a:t>
              </a:r>
              <a:r>
                <a:rPr lang="en-US" sz="2400" b="0" i="0" dirty="0">
                  <a:effectLst/>
                  <a:latin typeface="Cambria" panose="02040503050406030204" pitchFamily="18" charset="0"/>
                  <a:ea typeface="Cambria" panose="02040503050406030204" pitchFamily="18" charset="0"/>
                </a:rPr>
                <a:t>? </a:t>
              </a:r>
            </a:p>
          </p:txBody>
        </p:sp>
      </p:grpSp>
      <p:pic>
        <p:nvPicPr>
          <p:cNvPr id="10" name="Picture 9" descr="Icon&#10;&#10;Description automatically generated">
            <a:extLst>
              <a:ext uri="{FF2B5EF4-FFF2-40B4-BE49-F238E27FC236}">
                <a16:creationId xmlns:a16="http://schemas.microsoft.com/office/drawing/2014/main" id="{64D3A610-8FFF-4BC5-8768-9757BEF728E8}"/>
              </a:ext>
            </a:extLst>
          </p:cNvPr>
          <p:cNvPicPr>
            <a:picLocks noChangeAspect="1"/>
          </p:cNvPicPr>
          <p:nvPr/>
        </p:nvPicPr>
        <p:blipFill>
          <a:blip r:embed="rId6"/>
          <a:stretch>
            <a:fillRect/>
          </a:stretch>
        </p:blipFill>
        <p:spPr>
          <a:xfrm>
            <a:off x="9517539" y="4928240"/>
            <a:ext cx="854591" cy="321516"/>
          </a:xfrm>
          <a:prstGeom prst="rect">
            <a:avLst/>
          </a:prstGeom>
        </p:spPr>
      </p:pic>
      <p:sp>
        <p:nvSpPr>
          <p:cNvPr id="11" name="TextBox 10">
            <a:extLst>
              <a:ext uri="{FF2B5EF4-FFF2-40B4-BE49-F238E27FC236}">
                <a16:creationId xmlns:a16="http://schemas.microsoft.com/office/drawing/2014/main" id="{CF982F56-BE0C-4F28-9A30-C08E7BEFBFD3}"/>
              </a:ext>
            </a:extLst>
          </p:cNvPr>
          <p:cNvSpPr txBox="1"/>
          <p:nvPr/>
        </p:nvSpPr>
        <p:spPr>
          <a:xfrm>
            <a:off x="9405543" y="5249756"/>
            <a:ext cx="2742110" cy="1538883"/>
          </a:xfrm>
          <a:prstGeom prst="rect">
            <a:avLst/>
          </a:prstGeom>
          <a:noFill/>
        </p:spPr>
        <p:txBody>
          <a:bodyPr wrap="square">
            <a:spAutoFit/>
          </a:bodyPr>
          <a:lstStyle/>
          <a:p>
            <a:pPr marL="114300" indent="-114300"/>
            <a:r>
              <a:rPr lang="en-US" sz="2000" dirty="0">
                <a:latin typeface="Gill Sans Nova" panose="020B0602020104020203" pitchFamily="34" charset="0"/>
                <a:cs typeface="Helvetica" panose="020B0604020202020204" pitchFamily="34" charset="0"/>
              </a:rPr>
              <a:t>Internalist (biological)</a:t>
            </a:r>
            <a:br>
              <a:rPr lang="en-US" sz="20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&lt; Structural</a:t>
            </a:r>
          </a:p>
          <a:p>
            <a:pPr marL="114300" indent="-114300"/>
            <a:endParaRPr lang="en-US" sz="1050" dirty="0">
              <a:latin typeface="Gill Sans Nova" panose="020B0602020104020203" pitchFamily="34" charset="0"/>
              <a:cs typeface="Helvetica" panose="020B0604020202020204" pitchFamily="34" charset="0"/>
            </a:endParaRPr>
          </a:p>
          <a:p>
            <a:pPr marL="114300" indent="-114300"/>
            <a:r>
              <a:rPr lang="en-US" sz="2000" dirty="0">
                <a:latin typeface="Gill Sans Nova" panose="020B0602020104020203" pitchFamily="34" charset="0"/>
                <a:cs typeface="Helvetica" panose="020B0604020202020204" pitchFamily="34" charset="0"/>
              </a:rPr>
              <a:t>Internalist (cultural) maybe in the middle?</a:t>
            </a:r>
          </a:p>
        </p:txBody>
      </p:sp>
    </p:spTree>
    <p:extLst>
      <p:ext uri="{BB962C8B-B14F-4D97-AF65-F5344CB8AC3E}">
        <p14:creationId xmlns:p14="http://schemas.microsoft.com/office/powerpoint/2010/main" val="3008479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Possibility of change &gt; </a:t>
            </a:r>
            <a:r>
              <a:rPr lang="en-US" b="1" dirty="0">
                <a:solidFill>
                  <a:schemeClr val="bg1"/>
                </a:solidFill>
                <a:latin typeface="Gill Sans Nova" panose="020B0602020104020203" pitchFamily="34" charset="0"/>
              </a:rPr>
              <a:t>Normativity</a:t>
            </a:r>
            <a:r>
              <a:rPr lang="en-US" dirty="0">
                <a:solidFill>
                  <a:schemeClr val="bg1">
                    <a:lumMod val="75000"/>
                  </a:schemeClr>
                </a:solidFill>
                <a:latin typeface="Gill Sans Nova" panose="020B0602020104020203" pitchFamily="34" charset="0"/>
              </a:rPr>
              <a:t>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4" name="TextBox 3">
            <a:extLst>
              <a:ext uri="{FF2B5EF4-FFF2-40B4-BE49-F238E27FC236}">
                <a16:creationId xmlns:a16="http://schemas.microsoft.com/office/drawing/2014/main" id="{006ED6AE-A15B-4DC7-8546-AD88AC612C49}"/>
              </a:ext>
            </a:extLst>
          </p:cNvPr>
          <p:cNvSpPr txBox="1"/>
          <p:nvPr/>
        </p:nvSpPr>
        <p:spPr>
          <a:xfrm>
            <a:off x="521317" y="2719692"/>
            <a:ext cx="9522619" cy="954107"/>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Look, here is a </a:t>
            </a:r>
            <a:r>
              <a:rPr lang="en-US" sz="2800" b="0" i="0" dirty="0" err="1">
                <a:effectLst/>
                <a:latin typeface="Cambria" panose="02040503050406030204" pitchFamily="18" charset="0"/>
                <a:ea typeface="Cambria" panose="02040503050406030204" pitchFamily="18" charset="0"/>
              </a:rPr>
              <a:t>Zarpie</a:t>
            </a:r>
            <a:r>
              <a:rPr lang="en-US" sz="2800" b="0" i="0" dirty="0">
                <a:effectLst/>
                <a:latin typeface="Cambria" panose="02040503050406030204" pitchFamily="18" charset="0"/>
                <a:ea typeface="Cambria" panose="02040503050406030204" pitchFamily="18" charset="0"/>
              </a:rPr>
              <a:t> who eats </a:t>
            </a:r>
            <a:r>
              <a:rPr lang="en-US" sz="2800" b="0" i="0" dirty="0" err="1">
                <a:effectLst/>
                <a:latin typeface="Cambria" panose="02040503050406030204" pitchFamily="18" charset="0"/>
                <a:ea typeface="Cambria" panose="02040503050406030204" pitchFamily="18" charset="0"/>
              </a:rPr>
              <a:t>okinberries</a:t>
            </a:r>
            <a:r>
              <a:rPr lang="en-US" sz="2800" b="0" i="0" dirty="0">
                <a:effectLst/>
                <a:latin typeface="Cambria" panose="02040503050406030204" pitchFamily="18" charset="0"/>
                <a:ea typeface="Cambria" panose="02040503050406030204" pitchFamily="18" charset="0"/>
              </a:rPr>
              <a:t>!</a:t>
            </a:r>
          </a:p>
          <a:p>
            <a:pPr algn="l"/>
            <a:r>
              <a:rPr lang="en-US" sz="2800" b="0" i="0" dirty="0">
                <a:effectLst/>
                <a:latin typeface="Cambria" panose="02040503050406030204" pitchFamily="18" charset="0"/>
                <a:ea typeface="Cambria" panose="02040503050406030204" pitchFamily="18" charset="0"/>
              </a:rPr>
              <a:t>Is it okay or not okay for this </a:t>
            </a:r>
            <a:r>
              <a:rPr lang="en-US" sz="2800" b="0" i="0" dirty="0" err="1">
                <a:effectLst/>
                <a:latin typeface="Cambria" panose="02040503050406030204" pitchFamily="18" charset="0"/>
                <a:ea typeface="Cambria" panose="02040503050406030204" pitchFamily="18" charset="0"/>
              </a:rPr>
              <a:t>Zarpie</a:t>
            </a:r>
            <a:r>
              <a:rPr lang="en-US" sz="2800" b="0" i="0" dirty="0">
                <a:effectLst/>
                <a:latin typeface="Cambria" panose="02040503050406030204" pitchFamily="18" charset="0"/>
                <a:ea typeface="Cambria" panose="02040503050406030204" pitchFamily="18" charset="0"/>
              </a:rPr>
              <a:t> to eat </a:t>
            </a:r>
            <a:r>
              <a:rPr lang="en-US" sz="2800" b="0" i="0" dirty="0" err="1">
                <a:effectLst/>
                <a:latin typeface="Cambria" panose="02040503050406030204" pitchFamily="18" charset="0"/>
                <a:ea typeface="Cambria" panose="02040503050406030204" pitchFamily="18" charset="0"/>
              </a:rPr>
              <a:t>okinberries</a:t>
            </a:r>
            <a:r>
              <a:rPr lang="en-US" sz="2800" b="0" i="0" dirty="0">
                <a:effectLst/>
                <a:latin typeface="Cambria" panose="02040503050406030204" pitchFamily="18" charset="0"/>
                <a:ea typeface="Cambria" panose="02040503050406030204" pitchFamily="18" charset="0"/>
              </a:rPr>
              <a:t>?</a:t>
            </a:r>
          </a:p>
        </p:txBody>
      </p:sp>
      <p:sp>
        <p:nvSpPr>
          <p:cNvPr id="18" name="TextBox 17">
            <a:extLst>
              <a:ext uri="{FF2B5EF4-FFF2-40B4-BE49-F238E27FC236}">
                <a16:creationId xmlns:a16="http://schemas.microsoft.com/office/drawing/2014/main" id="{F3B43ADF-767E-4B45-83A8-D2C7133A8C30}"/>
              </a:ext>
            </a:extLst>
          </p:cNvPr>
          <p:cNvSpPr txBox="1"/>
          <p:nvPr/>
        </p:nvSpPr>
        <p:spPr>
          <a:xfrm>
            <a:off x="521318" y="1455004"/>
            <a:ext cx="2779095" cy="892552"/>
          </a:xfrm>
          <a:prstGeom prst="rect">
            <a:avLst/>
          </a:prstGeom>
          <a:noFill/>
        </p:spPr>
        <p:txBody>
          <a:bodyPr wrap="square">
            <a:spAutoFit/>
          </a:bodyPr>
          <a:lstStyle/>
          <a:p>
            <a:r>
              <a:rPr lang="en-US" sz="3200" dirty="0">
                <a:latin typeface="Gill Sans Nova" panose="020B0602020104020203" pitchFamily="34" charset="0"/>
                <a:cs typeface="Helvetica" panose="020B0604020202020204" pitchFamily="34" charset="0"/>
              </a:rPr>
              <a:t>Normativity</a:t>
            </a:r>
            <a:br>
              <a:rPr lang="en-US" sz="24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(Roberts et al., 2016)</a:t>
            </a:r>
            <a:endParaRPr lang="en-US" sz="2400" dirty="0">
              <a:latin typeface="Gill Sans Nova" panose="020B0602020104020203" pitchFamily="34" charset="0"/>
              <a:cs typeface="Helvetica" panose="020B0604020202020204" pitchFamily="34" charset="0"/>
            </a:endParaRPr>
          </a:p>
        </p:txBody>
      </p:sp>
      <p:pic>
        <p:nvPicPr>
          <p:cNvPr id="7" name="Picture 6" descr="A close up of a logo&#10;&#10;Description automatically generated">
            <a:extLst>
              <a:ext uri="{FF2B5EF4-FFF2-40B4-BE49-F238E27FC236}">
                <a16:creationId xmlns:a16="http://schemas.microsoft.com/office/drawing/2014/main" id="{66F686BA-D384-47B2-A51C-04EF656BA4C4}"/>
              </a:ext>
            </a:extLst>
          </p:cNvPr>
          <p:cNvPicPr>
            <a:picLocks noChangeAspect="1"/>
          </p:cNvPicPr>
          <p:nvPr/>
        </p:nvPicPr>
        <p:blipFill>
          <a:blip r:embed="rId3"/>
          <a:stretch>
            <a:fillRect/>
          </a:stretch>
        </p:blipFill>
        <p:spPr>
          <a:xfrm>
            <a:off x="8995101" y="2705848"/>
            <a:ext cx="2604877" cy="1883584"/>
          </a:xfrm>
          <a:prstGeom prst="rect">
            <a:avLst/>
          </a:prstGeom>
        </p:spPr>
      </p:pic>
      <p:sp>
        <p:nvSpPr>
          <p:cNvPr id="13" name="TextBox 12">
            <a:extLst>
              <a:ext uri="{FF2B5EF4-FFF2-40B4-BE49-F238E27FC236}">
                <a16:creationId xmlns:a16="http://schemas.microsoft.com/office/drawing/2014/main" id="{BF4C6EB0-FCCA-47AA-8E03-FF52F3DAFE26}"/>
              </a:ext>
            </a:extLst>
          </p:cNvPr>
          <p:cNvSpPr txBox="1"/>
          <p:nvPr/>
        </p:nvSpPr>
        <p:spPr>
          <a:xfrm>
            <a:off x="4384475" y="4086073"/>
            <a:ext cx="5130999" cy="523220"/>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(Okay,				Not okay)</a:t>
            </a:r>
          </a:p>
        </p:txBody>
      </p:sp>
      <p:sp>
        <p:nvSpPr>
          <p:cNvPr id="14" name="TextBox 13">
            <a:extLst>
              <a:ext uri="{FF2B5EF4-FFF2-40B4-BE49-F238E27FC236}">
                <a16:creationId xmlns:a16="http://schemas.microsoft.com/office/drawing/2014/main" id="{5800588F-C56F-493E-B3C1-056A19CE3320}"/>
              </a:ext>
            </a:extLst>
          </p:cNvPr>
          <p:cNvSpPr txBox="1"/>
          <p:nvPr/>
        </p:nvSpPr>
        <p:spPr>
          <a:xfrm>
            <a:off x="521317" y="4086073"/>
            <a:ext cx="2779095" cy="523220"/>
          </a:xfrm>
          <a:prstGeom prst="rect">
            <a:avLst/>
          </a:prstGeom>
          <a:noFill/>
        </p:spPr>
        <p:txBody>
          <a:bodyPr wrap="square">
            <a:spAutoFit/>
          </a:bodyPr>
          <a:lstStyle/>
          <a:p>
            <a:r>
              <a:rPr lang="en-US" sz="2800" dirty="0">
                <a:latin typeface="Gill Sans Nova" panose="020B0602020104020203" pitchFamily="34" charset="0"/>
                <a:cs typeface="Helvetica" panose="020B0604020202020204" pitchFamily="34" charset="0"/>
              </a:rPr>
              <a:t>forced-choice:</a:t>
            </a:r>
            <a:endParaRPr lang="en-US" sz="2000" dirty="0">
              <a:latin typeface="Gill Sans Nova" panose="020B0602020104020203"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E7869D41-6033-41F3-986A-6B6F596DBBDC}"/>
              </a:ext>
            </a:extLst>
          </p:cNvPr>
          <p:cNvSpPr txBox="1"/>
          <p:nvPr/>
        </p:nvSpPr>
        <p:spPr>
          <a:xfrm>
            <a:off x="3722489" y="4680295"/>
            <a:ext cx="3423048" cy="1384995"/>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a:t>
            </a:r>
            <a:r>
              <a:rPr lang="en-US" sz="2800" dirty="0">
                <a:latin typeface="Cambria" panose="02040503050406030204" pitchFamily="18" charset="0"/>
                <a:ea typeface="Cambria" panose="02040503050406030204" pitchFamily="18" charset="0"/>
              </a:rPr>
              <a:t>Very, very good,</a:t>
            </a:r>
            <a:br>
              <a:rPr lang="en-US" sz="2800" dirty="0">
                <a:latin typeface="Cambria" panose="02040503050406030204" pitchFamily="18" charset="0"/>
                <a:ea typeface="Cambria" panose="02040503050406030204" pitchFamily="18" charset="0"/>
              </a:rPr>
            </a:br>
            <a:r>
              <a:rPr lang="en-US" sz="2800" b="0" i="0" dirty="0">
                <a:effectLst/>
                <a:latin typeface="Cambria" panose="02040503050406030204" pitchFamily="18" charset="0"/>
                <a:ea typeface="Cambria" panose="02040503050406030204" pitchFamily="18" charset="0"/>
              </a:rPr>
              <a:t>Pretty good, </a:t>
            </a:r>
            <a:br>
              <a:rPr lang="en-US" sz="2800" b="0" i="0" dirty="0">
                <a:effectLst/>
                <a:latin typeface="Cambria" panose="02040503050406030204" pitchFamily="18" charset="0"/>
                <a:ea typeface="Cambria" panose="02040503050406030204" pitchFamily="18" charset="0"/>
              </a:rPr>
            </a:br>
            <a:r>
              <a:rPr lang="en-US" sz="2800" b="0" i="0" dirty="0">
                <a:effectLst/>
                <a:latin typeface="Cambria" panose="02040503050406030204" pitchFamily="18" charset="0"/>
                <a:ea typeface="Cambria" panose="02040503050406030204" pitchFamily="18" charset="0"/>
              </a:rPr>
              <a:t>A little good)</a:t>
            </a:r>
          </a:p>
        </p:txBody>
      </p:sp>
      <p:sp>
        <p:nvSpPr>
          <p:cNvPr id="17" name="TextBox 16">
            <a:extLst>
              <a:ext uri="{FF2B5EF4-FFF2-40B4-BE49-F238E27FC236}">
                <a16:creationId xmlns:a16="http://schemas.microsoft.com/office/drawing/2014/main" id="{D1141A62-36F3-4E33-BB42-2868A97D111F}"/>
              </a:ext>
            </a:extLst>
          </p:cNvPr>
          <p:cNvSpPr txBox="1"/>
          <p:nvPr/>
        </p:nvSpPr>
        <p:spPr>
          <a:xfrm>
            <a:off x="6949974" y="4680295"/>
            <a:ext cx="3423048" cy="1384995"/>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a:t>
            </a:r>
            <a:r>
              <a:rPr lang="en-US" sz="2800" dirty="0">
                <a:latin typeface="Cambria" panose="02040503050406030204" pitchFamily="18" charset="0"/>
                <a:ea typeface="Cambria" panose="02040503050406030204" pitchFamily="18" charset="0"/>
              </a:rPr>
              <a:t>A little bad,</a:t>
            </a:r>
            <a:br>
              <a:rPr lang="en-US" sz="2800" dirty="0">
                <a:latin typeface="Cambria" panose="02040503050406030204" pitchFamily="18" charset="0"/>
                <a:ea typeface="Cambria" panose="02040503050406030204" pitchFamily="18" charset="0"/>
              </a:rPr>
            </a:br>
            <a:r>
              <a:rPr lang="en-US" sz="2800" b="0" i="0" dirty="0">
                <a:effectLst/>
                <a:latin typeface="Cambria" panose="02040503050406030204" pitchFamily="18" charset="0"/>
                <a:ea typeface="Cambria" panose="02040503050406030204" pitchFamily="18" charset="0"/>
              </a:rPr>
              <a:t>Pretty bad, </a:t>
            </a:r>
            <a:br>
              <a:rPr lang="en-US" sz="2800" b="0" i="0" dirty="0">
                <a:effectLst/>
                <a:latin typeface="Cambria" panose="02040503050406030204" pitchFamily="18" charset="0"/>
                <a:ea typeface="Cambria" panose="02040503050406030204" pitchFamily="18" charset="0"/>
              </a:rPr>
            </a:br>
            <a:r>
              <a:rPr lang="en-US" sz="2800" b="0" i="0" dirty="0">
                <a:effectLst/>
                <a:latin typeface="Cambria" panose="02040503050406030204" pitchFamily="18" charset="0"/>
                <a:ea typeface="Cambria" panose="02040503050406030204" pitchFamily="18" charset="0"/>
              </a:rPr>
              <a:t>Very, very bad)</a:t>
            </a:r>
          </a:p>
        </p:txBody>
      </p:sp>
      <p:sp>
        <p:nvSpPr>
          <p:cNvPr id="19" name="TextBox 18">
            <a:extLst>
              <a:ext uri="{FF2B5EF4-FFF2-40B4-BE49-F238E27FC236}">
                <a16:creationId xmlns:a16="http://schemas.microsoft.com/office/drawing/2014/main" id="{BBBFA137-BB1D-4FCA-81F2-182F18258B52}"/>
              </a:ext>
            </a:extLst>
          </p:cNvPr>
          <p:cNvSpPr txBox="1"/>
          <p:nvPr/>
        </p:nvSpPr>
        <p:spPr>
          <a:xfrm>
            <a:off x="521317" y="4986309"/>
            <a:ext cx="2779095" cy="523220"/>
          </a:xfrm>
          <a:prstGeom prst="rect">
            <a:avLst/>
          </a:prstGeom>
          <a:noFill/>
        </p:spPr>
        <p:txBody>
          <a:bodyPr wrap="square">
            <a:spAutoFit/>
          </a:bodyPr>
          <a:lstStyle/>
          <a:p>
            <a:r>
              <a:rPr lang="en-US" sz="2800" dirty="0">
                <a:latin typeface="Gill Sans Nova" panose="020B0602020104020203" pitchFamily="34" charset="0"/>
                <a:cs typeface="Helvetica" panose="020B0604020202020204" pitchFamily="34" charset="0"/>
              </a:rPr>
              <a:t>6-point:</a:t>
            </a:r>
            <a:endParaRPr lang="en-US" sz="2000" dirty="0">
              <a:latin typeface="Gill Sans Nova" panose="020B0602020104020203" pitchFamily="34" charset="0"/>
              <a:cs typeface="Helvetica" panose="020B0604020202020204" pitchFamily="34" charset="0"/>
            </a:endParaRPr>
          </a:p>
        </p:txBody>
      </p:sp>
      <p:sp>
        <p:nvSpPr>
          <p:cNvPr id="16" name="Rectangle 15">
            <a:extLst>
              <a:ext uri="{FF2B5EF4-FFF2-40B4-BE49-F238E27FC236}">
                <a16:creationId xmlns:a16="http://schemas.microsoft.com/office/drawing/2014/main" id="{B9432683-9DE0-4732-8D59-3B134A6A986D}"/>
              </a:ext>
            </a:extLst>
          </p:cNvPr>
          <p:cNvSpPr/>
          <p:nvPr/>
        </p:nvSpPr>
        <p:spPr>
          <a:xfrm>
            <a:off x="364308" y="2538484"/>
            <a:ext cx="11320485" cy="36845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86520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Possibility of change &gt; </a:t>
            </a:r>
            <a:r>
              <a:rPr lang="en-US" b="1" dirty="0">
                <a:solidFill>
                  <a:schemeClr val="bg1"/>
                </a:solidFill>
                <a:latin typeface="Gill Sans Nova" panose="020B0602020104020203" pitchFamily="34" charset="0"/>
              </a:rPr>
              <a:t>Normativity</a:t>
            </a:r>
            <a:r>
              <a:rPr lang="en-US" dirty="0">
                <a:solidFill>
                  <a:schemeClr val="bg1">
                    <a:lumMod val="75000"/>
                  </a:schemeClr>
                </a:solidFill>
                <a:latin typeface="Gill Sans Nova" panose="020B0602020104020203" pitchFamily="34" charset="0"/>
              </a:rPr>
              <a:t>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grpSp>
        <p:nvGrpSpPr>
          <p:cNvPr id="13" name="Group 12">
            <a:extLst>
              <a:ext uri="{FF2B5EF4-FFF2-40B4-BE49-F238E27FC236}">
                <a16:creationId xmlns:a16="http://schemas.microsoft.com/office/drawing/2014/main" id="{4FC01E28-CCA2-43B2-A9A5-A5F62C42342D}"/>
              </a:ext>
            </a:extLst>
          </p:cNvPr>
          <p:cNvGrpSpPr/>
          <p:nvPr/>
        </p:nvGrpSpPr>
        <p:grpSpPr>
          <a:xfrm>
            <a:off x="123860" y="1224554"/>
            <a:ext cx="9177626" cy="5629960"/>
            <a:chOff x="138738" y="1224554"/>
            <a:chExt cx="9177626" cy="5629960"/>
          </a:xfrm>
        </p:grpSpPr>
        <p:pic>
          <p:nvPicPr>
            <p:cNvPr id="15" name="Picture 14">
              <a:extLst>
                <a:ext uri="{FF2B5EF4-FFF2-40B4-BE49-F238E27FC236}">
                  <a16:creationId xmlns:a16="http://schemas.microsoft.com/office/drawing/2014/main" id="{EA2DB1DD-0323-4FFC-96A0-9E66659718D6}"/>
                </a:ext>
              </a:extLst>
            </p:cNvPr>
            <p:cNvPicPr>
              <a:picLocks noChangeAspect="1"/>
            </p:cNvPicPr>
            <p:nvPr/>
          </p:nvPicPr>
          <p:blipFill>
            <a:blip r:embed="rId3"/>
            <a:srcRect/>
            <a:stretch/>
          </p:blipFill>
          <p:spPr>
            <a:xfrm>
              <a:off x="195827" y="1224554"/>
              <a:ext cx="9120537" cy="5629960"/>
            </a:xfrm>
            <a:prstGeom prst="rect">
              <a:avLst/>
            </a:prstGeom>
          </p:spPr>
        </p:pic>
        <p:sp>
          <p:nvSpPr>
            <p:cNvPr id="18" name="TextBox 17">
              <a:extLst>
                <a:ext uri="{FF2B5EF4-FFF2-40B4-BE49-F238E27FC236}">
                  <a16:creationId xmlns:a16="http://schemas.microsoft.com/office/drawing/2014/main" id="{F3B43ADF-767E-4B45-83A8-D2C7133A8C30}"/>
                </a:ext>
              </a:extLst>
            </p:cNvPr>
            <p:cNvSpPr txBox="1"/>
            <p:nvPr/>
          </p:nvSpPr>
          <p:spPr>
            <a:xfrm rot="16200000">
              <a:off x="-2111547" y="3654719"/>
              <a:ext cx="4962235" cy="461665"/>
            </a:xfrm>
            <a:prstGeom prst="rect">
              <a:avLst/>
            </a:prstGeom>
            <a:solidFill>
              <a:schemeClr val="bg1"/>
            </a:solidFill>
          </p:spPr>
          <p:txBody>
            <a:bodyPr wrap="square">
              <a:spAutoFit/>
            </a:bodyPr>
            <a:lstStyle/>
            <a:p>
              <a:pPr algn="ctr"/>
              <a:r>
                <a:rPr lang="en-US" sz="2400" dirty="0">
                  <a:latin typeface="Cambria" panose="02040503050406030204" pitchFamily="18" charset="0"/>
                  <a:ea typeface="Cambria" panose="02040503050406030204" pitchFamily="18" charset="0"/>
                </a:rPr>
                <a:t>…</a:t>
              </a:r>
              <a:r>
                <a:rPr lang="en-US" sz="2400" b="0" i="0" dirty="0">
                  <a:effectLst/>
                  <a:latin typeface="Cambria" panose="02040503050406030204" pitchFamily="18" charset="0"/>
                  <a:ea typeface="Cambria" panose="02040503050406030204" pitchFamily="18" charset="0"/>
                </a:rPr>
                <a:t>for this </a:t>
              </a:r>
              <a:r>
                <a:rPr lang="en-US" sz="2400" b="0" i="0" dirty="0" err="1">
                  <a:effectLst/>
                  <a:latin typeface="Cambria" panose="02040503050406030204" pitchFamily="18" charset="0"/>
                  <a:ea typeface="Cambria" panose="02040503050406030204" pitchFamily="18" charset="0"/>
                </a:rPr>
                <a:t>Zrpie</a:t>
              </a:r>
              <a:r>
                <a:rPr lang="en-US" sz="2400" b="0" i="0" dirty="0">
                  <a:effectLst/>
                  <a:latin typeface="Cambria" panose="02040503050406030204" pitchFamily="18" charset="0"/>
                  <a:ea typeface="Cambria" panose="02040503050406030204" pitchFamily="18" charset="0"/>
                </a:rPr>
                <a:t> to eat </a:t>
              </a:r>
              <a:r>
                <a:rPr lang="en-US" sz="2400" b="0" i="0" dirty="0" err="1">
                  <a:effectLst/>
                  <a:latin typeface="Cambria" panose="02040503050406030204" pitchFamily="18" charset="0"/>
                  <a:ea typeface="Cambria" panose="02040503050406030204" pitchFamily="18" charset="0"/>
                </a:rPr>
                <a:t>okinberries</a:t>
              </a:r>
              <a:r>
                <a:rPr lang="en-US" sz="2400" b="0" i="0" dirty="0">
                  <a:effectLst/>
                  <a:latin typeface="Cambria" panose="02040503050406030204" pitchFamily="18" charset="0"/>
                  <a:ea typeface="Cambria" panose="02040503050406030204" pitchFamily="18" charset="0"/>
                </a:rPr>
                <a:t>?</a:t>
              </a:r>
            </a:p>
          </p:txBody>
        </p:sp>
      </p:grpSp>
      <p:pic>
        <p:nvPicPr>
          <p:cNvPr id="10" name="Picture 9" descr="Icon&#10;&#10;Description automatically generated">
            <a:extLst>
              <a:ext uri="{FF2B5EF4-FFF2-40B4-BE49-F238E27FC236}">
                <a16:creationId xmlns:a16="http://schemas.microsoft.com/office/drawing/2014/main" id="{64D3A610-8FFF-4BC5-8768-9757BEF728E8}"/>
              </a:ext>
            </a:extLst>
          </p:cNvPr>
          <p:cNvPicPr>
            <a:picLocks noChangeAspect="1"/>
          </p:cNvPicPr>
          <p:nvPr/>
        </p:nvPicPr>
        <p:blipFill>
          <a:blip r:embed="rId4"/>
          <a:stretch>
            <a:fillRect/>
          </a:stretch>
        </p:blipFill>
        <p:spPr>
          <a:xfrm>
            <a:off x="9517539" y="4928240"/>
            <a:ext cx="854591" cy="321516"/>
          </a:xfrm>
          <a:prstGeom prst="rect">
            <a:avLst/>
          </a:prstGeom>
        </p:spPr>
      </p:pic>
      <p:sp>
        <p:nvSpPr>
          <p:cNvPr id="11" name="TextBox 10">
            <a:extLst>
              <a:ext uri="{FF2B5EF4-FFF2-40B4-BE49-F238E27FC236}">
                <a16:creationId xmlns:a16="http://schemas.microsoft.com/office/drawing/2014/main" id="{CF982F56-BE0C-4F28-9A30-C08E7BEFBFD3}"/>
              </a:ext>
            </a:extLst>
          </p:cNvPr>
          <p:cNvSpPr txBox="1"/>
          <p:nvPr/>
        </p:nvSpPr>
        <p:spPr>
          <a:xfrm>
            <a:off x="9405543" y="5249756"/>
            <a:ext cx="2742110" cy="1538883"/>
          </a:xfrm>
          <a:prstGeom prst="rect">
            <a:avLst/>
          </a:prstGeom>
          <a:noFill/>
        </p:spPr>
        <p:txBody>
          <a:bodyPr wrap="square">
            <a:spAutoFit/>
          </a:bodyPr>
          <a:lstStyle/>
          <a:p>
            <a:pPr marL="114300" indent="-114300"/>
            <a:r>
              <a:rPr lang="en-US" sz="2000" dirty="0">
                <a:latin typeface="Gill Sans Nova" panose="020B0602020104020203" pitchFamily="34" charset="0"/>
                <a:cs typeface="Helvetica" panose="020B0604020202020204" pitchFamily="34" charset="0"/>
              </a:rPr>
              <a:t>Internalist (biological)</a:t>
            </a:r>
            <a:br>
              <a:rPr lang="en-US" sz="20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&gt; Structural</a:t>
            </a:r>
          </a:p>
          <a:p>
            <a:pPr marL="114300" indent="-114300"/>
            <a:endParaRPr lang="en-US" sz="1050" dirty="0">
              <a:latin typeface="Gill Sans Nova" panose="020B0602020104020203" pitchFamily="34" charset="0"/>
              <a:cs typeface="Helvetica" panose="020B0604020202020204" pitchFamily="34" charset="0"/>
            </a:endParaRPr>
          </a:p>
          <a:p>
            <a:pPr marL="114300" indent="-114300"/>
            <a:r>
              <a:rPr lang="en-US" sz="2000" dirty="0">
                <a:latin typeface="Gill Sans Nova" panose="020B0602020104020203" pitchFamily="34" charset="0"/>
                <a:cs typeface="Helvetica" panose="020B0604020202020204" pitchFamily="34" charset="0"/>
              </a:rPr>
              <a:t>Internalist (cultural) maybe in the middle?</a:t>
            </a:r>
          </a:p>
        </p:txBody>
      </p:sp>
      <p:pic>
        <p:nvPicPr>
          <p:cNvPr id="4" name="Picture 3" descr="A close up of a logo&#10;&#10;Description automatically generated">
            <a:extLst>
              <a:ext uri="{FF2B5EF4-FFF2-40B4-BE49-F238E27FC236}">
                <a16:creationId xmlns:a16="http://schemas.microsoft.com/office/drawing/2014/main" id="{A4DE19EB-FC60-4689-8A33-2CBE747F2803}"/>
              </a:ext>
            </a:extLst>
          </p:cNvPr>
          <p:cNvPicPr>
            <a:picLocks noChangeAspect="1"/>
          </p:cNvPicPr>
          <p:nvPr/>
        </p:nvPicPr>
        <p:blipFill>
          <a:blip r:embed="rId5"/>
          <a:stretch>
            <a:fillRect/>
          </a:stretch>
        </p:blipFill>
        <p:spPr>
          <a:xfrm>
            <a:off x="9395879" y="1318760"/>
            <a:ext cx="2604877" cy="1883584"/>
          </a:xfrm>
          <a:prstGeom prst="rect">
            <a:avLst/>
          </a:prstGeom>
        </p:spPr>
      </p:pic>
    </p:spTree>
    <p:extLst>
      <p:ext uri="{BB962C8B-B14F-4D97-AF65-F5344CB8AC3E}">
        <p14:creationId xmlns:p14="http://schemas.microsoft.com/office/powerpoint/2010/main" val="12833441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Possibility of change &gt; Normativity &gt; </a:t>
            </a:r>
            <a:r>
              <a:rPr lang="en-US" b="1" dirty="0">
                <a:solidFill>
                  <a:schemeClr val="bg1"/>
                </a:solidFill>
                <a:latin typeface="Gill Sans Nova" panose="020B0602020104020203" pitchFamily="34" charset="0"/>
              </a:rPr>
              <a:t>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4" name="TextBox 3">
            <a:extLst>
              <a:ext uri="{FF2B5EF4-FFF2-40B4-BE49-F238E27FC236}">
                <a16:creationId xmlns:a16="http://schemas.microsoft.com/office/drawing/2014/main" id="{006ED6AE-A15B-4DC7-8546-AD88AC612C49}"/>
              </a:ext>
            </a:extLst>
          </p:cNvPr>
          <p:cNvSpPr txBox="1"/>
          <p:nvPr/>
        </p:nvSpPr>
        <p:spPr>
          <a:xfrm>
            <a:off x="521317" y="2100170"/>
            <a:ext cx="8996221" cy="2677656"/>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Oh no, the </a:t>
            </a:r>
            <a:r>
              <a:rPr lang="en-US" sz="2800" b="0" i="0" dirty="0" err="1">
                <a:effectLst/>
                <a:latin typeface="Cambria" panose="02040503050406030204" pitchFamily="18" charset="0"/>
                <a:ea typeface="Cambria" panose="02040503050406030204" pitchFamily="18" charset="0"/>
              </a:rPr>
              <a:t>pogoberry</a:t>
            </a:r>
            <a:r>
              <a:rPr lang="en-US" sz="2800" b="0" i="0" dirty="0">
                <a:effectLst/>
                <a:latin typeface="Cambria" panose="02040503050406030204" pitchFamily="18" charset="0"/>
                <a:ea typeface="Cambria" panose="02040503050406030204" pitchFamily="18" charset="0"/>
              </a:rPr>
              <a:t> harvest failed this year. </a:t>
            </a:r>
            <a:br>
              <a:rPr lang="en-US" sz="2800" b="0" i="0" dirty="0">
                <a:effectLst/>
                <a:latin typeface="Cambria" panose="02040503050406030204" pitchFamily="18" charset="0"/>
                <a:ea typeface="Cambria" panose="02040503050406030204" pitchFamily="18" charset="0"/>
              </a:rPr>
            </a:br>
            <a:r>
              <a:rPr lang="en-US" sz="2800" b="0" i="0" dirty="0">
                <a:effectLst/>
                <a:latin typeface="Cambria" panose="02040503050406030204" pitchFamily="18" charset="0"/>
                <a:ea typeface="Cambria" panose="02040503050406030204" pitchFamily="18" charset="0"/>
              </a:rPr>
              <a:t>The </a:t>
            </a:r>
            <a:r>
              <a:rPr lang="en-US" sz="2800" b="0" i="0" dirty="0" err="1">
                <a:effectLst/>
                <a:latin typeface="Cambria" panose="02040503050406030204" pitchFamily="18" charset="0"/>
                <a:ea typeface="Cambria" panose="02040503050406030204" pitchFamily="18" charset="0"/>
              </a:rPr>
              <a:t>Zarpies</a:t>
            </a:r>
            <a:r>
              <a:rPr lang="en-US" sz="2800" b="0" i="0" dirty="0">
                <a:effectLst/>
                <a:latin typeface="Cambria" panose="02040503050406030204" pitchFamily="18" charset="0"/>
                <a:ea typeface="Cambria" panose="02040503050406030204" pitchFamily="18" charset="0"/>
              </a:rPr>
              <a:t> need to eat </a:t>
            </a:r>
            <a:r>
              <a:rPr lang="en-US" sz="2800" b="0" i="0" dirty="0" err="1">
                <a:effectLst/>
                <a:latin typeface="Cambria" panose="02040503050406030204" pitchFamily="18" charset="0"/>
                <a:ea typeface="Cambria" panose="02040503050406030204" pitchFamily="18" charset="0"/>
              </a:rPr>
              <a:t>okinberries</a:t>
            </a:r>
            <a:r>
              <a:rPr lang="en-US" sz="2800" b="0" i="0" dirty="0">
                <a:effectLst/>
                <a:latin typeface="Cambria" panose="02040503050406030204" pitchFamily="18" charset="0"/>
                <a:ea typeface="Cambria" panose="02040503050406030204" pitchFamily="18" charset="0"/>
              </a:rPr>
              <a:t>.</a:t>
            </a:r>
          </a:p>
          <a:p>
            <a:pPr algn="l"/>
            <a:endParaRPr lang="en-US" sz="2800" dirty="0">
              <a:latin typeface="Cambria" panose="02040503050406030204" pitchFamily="18" charset="0"/>
              <a:ea typeface="Cambria" panose="02040503050406030204" pitchFamily="18" charset="0"/>
            </a:endParaRPr>
          </a:p>
          <a:p>
            <a:pPr algn="l"/>
            <a:r>
              <a:rPr lang="en-US" sz="2800" b="0" i="0" dirty="0">
                <a:effectLst/>
                <a:latin typeface="Cambria" panose="02040503050406030204" pitchFamily="18" charset="0"/>
                <a:ea typeface="Cambria" panose="02040503050406030204" pitchFamily="18" charset="0"/>
              </a:rPr>
              <a:t>If you could make anything happen, what would you do, so that the </a:t>
            </a:r>
            <a:r>
              <a:rPr lang="en-US" sz="2800" b="0" i="0" dirty="0" err="1">
                <a:effectLst/>
                <a:latin typeface="Cambria" panose="02040503050406030204" pitchFamily="18" charset="0"/>
                <a:ea typeface="Cambria" panose="02040503050406030204" pitchFamily="18" charset="0"/>
              </a:rPr>
              <a:t>Zarpies</a:t>
            </a:r>
            <a:r>
              <a:rPr lang="en-US" sz="2800" b="0" i="0" dirty="0">
                <a:effectLst/>
                <a:latin typeface="Cambria" panose="02040503050406030204" pitchFamily="18" charset="0"/>
                <a:ea typeface="Cambria" panose="02040503050406030204" pitchFamily="18" charset="0"/>
              </a:rPr>
              <a:t> can eat </a:t>
            </a:r>
            <a:r>
              <a:rPr lang="en-US" sz="2800" b="0" i="0" dirty="0" err="1">
                <a:effectLst/>
                <a:latin typeface="Cambria" panose="02040503050406030204" pitchFamily="18" charset="0"/>
                <a:ea typeface="Cambria" panose="02040503050406030204" pitchFamily="18" charset="0"/>
              </a:rPr>
              <a:t>okinberries</a:t>
            </a:r>
            <a:r>
              <a:rPr lang="en-US" sz="2800" b="0" i="0" dirty="0">
                <a:effectLst/>
                <a:latin typeface="Cambria" panose="02040503050406030204" pitchFamily="18" charset="0"/>
                <a:ea typeface="Cambria" panose="02040503050406030204" pitchFamily="18" charset="0"/>
              </a:rPr>
              <a:t>? Please list at least 1 specific action you would do.</a:t>
            </a:r>
          </a:p>
        </p:txBody>
      </p:sp>
      <p:sp>
        <p:nvSpPr>
          <p:cNvPr id="18" name="TextBox 17">
            <a:extLst>
              <a:ext uri="{FF2B5EF4-FFF2-40B4-BE49-F238E27FC236}">
                <a16:creationId xmlns:a16="http://schemas.microsoft.com/office/drawing/2014/main" id="{F3B43ADF-767E-4B45-83A8-D2C7133A8C30}"/>
              </a:ext>
            </a:extLst>
          </p:cNvPr>
          <p:cNvSpPr txBox="1"/>
          <p:nvPr/>
        </p:nvSpPr>
        <p:spPr>
          <a:xfrm>
            <a:off x="521318" y="1455004"/>
            <a:ext cx="3924088" cy="584775"/>
          </a:xfrm>
          <a:prstGeom prst="rect">
            <a:avLst/>
          </a:prstGeom>
          <a:noFill/>
        </p:spPr>
        <p:txBody>
          <a:bodyPr wrap="square">
            <a:spAutoFit/>
          </a:bodyPr>
          <a:lstStyle/>
          <a:p>
            <a:r>
              <a:rPr lang="en-US" sz="3200" dirty="0">
                <a:latin typeface="Gill Sans Nova" panose="020B0602020104020203" pitchFamily="34" charset="0"/>
                <a:cs typeface="Helvetica" panose="020B0604020202020204" pitchFamily="34" charset="0"/>
              </a:rPr>
              <a:t>Target of intervention</a:t>
            </a:r>
            <a:endParaRPr lang="en-US" sz="2400" dirty="0">
              <a:latin typeface="Gill Sans Nova" panose="020B0602020104020203"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5800588F-C56F-493E-B3C1-056A19CE3320}"/>
              </a:ext>
            </a:extLst>
          </p:cNvPr>
          <p:cNvSpPr txBox="1"/>
          <p:nvPr/>
        </p:nvSpPr>
        <p:spPr>
          <a:xfrm>
            <a:off x="364308" y="5065090"/>
            <a:ext cx="2779095" cy="954107"/>
          </a:xfrm>
          <a:prstGeom prst="rect">
            <a:avLst/>
          </a:prstGeom>
          <a:noFill/>
        </p:spPr>
        <p:txBody>
          <a:bodyPr wrap="square">
            <a:spAutoFit/>
          </a:bodyPr>
          <a:lstStyle/>
          <a:p>
            <a:r>
              <a:rPr lang="en-US" sz="2800" dirty="0">
                <a:latin typeface="Gill Sans Nova" panose="020B0602020104020203" pitchFamily="34" charset="0"/>
                <a:cs typeface="Helvetica" panose="020B0604020202020204" pitchFamily="34" charset="0"/>
              </a:rPr>
              <a:t>open-ended</a:t>
            </a:r>
          </a:p>
          <a:p>
            <a:r>
              <a:rPr lang="en-US" sz="2800" dirty="0">
                <a:latin typeface="Gill Sans Nova" panose="020B0602020104020203" pitchFamily="34" charset="0"/>
                <a:cs typeface="Helvetica" panose="020B0604020202020204" pitchFamily="34" charset="0"/>
              </a:rPr>
              <a:t>coding:</a:t>
            </a:r>
            <a:endParaRPr lang="en-US" sz="2000" dirty="0">
              <a:latin typeface="Gill Sans Nova" panose="020B0602020104020203" pitchFamily="34" charset="0"/>
              <a:cs typeface="Helvetica" panose="020B0604020202020204" pitchFamily="34" charset="0"/>
            </a:endParaRPr>
          </a:p>
        </p:txBody>
      </p:sp>
      <p:sp>
        <p:nvSpPr>
          <p:cNvPr id="13" name="Rectangle 12">
            <a:extLst>
              <a:ext uri="{FF2B5EF4-FFF2-40B4-BE49-F238E27FC236}">
                <a16:creationId xmlns:a16="http://schemas.microsoft.com/office/drawing/2014/main" id="{20DDA8EE-EF33-4450-A851-C9AC186DB64C}"/>
              </a:ext>
            </a:extLst>
          </p:cNvPr>
          <p:cNvSpPr/>
          <p:nvPr/>
        </p:nvSpPr>
        <p:spPr>
          <a:xfrm>
            <a:off x="364308" y="2039780"/>
            <a:ext cx="11522892" cy="280876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pic>
        <p:nvPicPr>
          <p:cNvPr id="2" name="Picture 1" descr="Icon&#10;&#10;Description automatically generated">
            <a:extLst>
              <a:ext uri="{FF2B5EF4-FFF2-40B4-BE49-F238E27FC236}">
                <a16:creationId xmlns:a16="http://schemas.microsoft.com/office/drawing/2014/main" id="{0B2796C7-24E3-469E-A234-E8D9C6336F0C}"/>
              </a:ext>
            </a:extLst>
          </p:cNvPr>
          <p:cNvPicPr>
            <a:picLocks noChangeAspect="1"/>
          </p:cNvPicPr>
          <p:nvPr/>
        </p:nvPicPr>
        <p:blipFill>
          <a:blip r:embed="rId3"/>
          <a:stretch>
            <a:fillRect/>
          </a:stretch>
        </p:blipFill>
        <p:spPr>
          <a:xfrm>
            <a:off x="9441660" y="2320410"/>
            <a:ext cx="2377039" cy="2209061"/>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2072CC2-20B9-47EF-A1E9-EEDBF9D0996E}"/>
              </a:ext>
            </a:extLst>
          </p:cNvPr>
          <p:cNvPicPr>
            <a:picLocks noChangeAspect="1"/>
          </p:cNvPicPr>
          <p:nvPr/>
        </p:nvPicPr>
        <p:blipFill>
          <a:blip r:embed="rId4"/>
          <a:stretch>
            <a:fillRect/>
          </a:stretch>
        </p:blipFill>
        <p:spPr>
          <a:xfrm>
            <a:off x="9382844" y="2048694"/>
            <a:ext cx="818101" cy="1328830"/>
          </a:xfrm>
          <a:prstGeom prst="rect">
            <a:avLst/>
          </a:prstGeom>
        </p:spPr>
      </p:pic>
      <p:grpSp>
        <p:nvGrpSpPr>
          <p:cNvPr id="19" name="Group 18">
            <a:extLst>
              <a:ext uri="{FF2B5EF4-FFF2-40B4-BE49-F238E27FC236}">
                <a16:creationId xmlns:a16="http://schemas.microsoft.com/office/drawing/2014/main" id="{CA3695B0-B6C7-4DDE-904A-4768B4E6CCA9}"/>
              </a:ext>
            </a:extLst>
          </p:cNvPr>
          <p:cNvGrpSpPr/>
          <p:nvPr/>
        </p:nvGrpSpPr>
        <p:grpSpPr>
          <a:xfrm>
            <a:off x="2205610" y="4900018"/>
            <a:ext cx="7654524" cy="1914148"/>
            <a:chOff x="2617764" y="4917948"/>
            <a:chExt cx="7654524" cy="1914148"/>
          </a:xfrm>
        </p:grpSpPr>
        <p:pic>
          <p:nvPicPr>
            <p:cNvPr id="7" name="Picture 6">
              <a:extLst>
                <a:ext uri="{FF2B5EF4-FFF2-40B4-BE49-F238E27FC236}">
                  <a16:creationId xmlns:a16="http://schemas.microsoft.com/office/drawing/2014/main" id="{F1BFB430-F5DF-473A-84BD-2FF9C9BA30B8}"/>
                </a:ext>
              </a:extLst>
            </p:cNvPr>
            <p:cNvPicPr>
              <a:picLocks noChangeAspect="1"/>
            </p:cNvPicPr>
            <p:nvPr/>
          </p:nvPicPr>
          <p:blipFill rotWithShape="1">
            <a:blip r:embed="rId5"/>
            <a:srcRect l="70900" t="33879" b="35716"/>
            <a:stretch/>
          </p:blipFill>
          <p:spPr>
            <a:xfrm>
              <a:off x="2617764" y="4917948"/>
              <a:ext cx="4410833" cy="1914148"/>
            </a:xfrm>
            <a:prstGeom prst="rect">
              <a:avLst/>
            </a:prstGeom>
          </p:spPr>
        </p:pic>
        <p:sp>
          <p:nvSpPr>
            <p:cNvPr id="21" name="TextBox 20">
              <a:extLst>
                <a:ext uri="{FF2B5EF4-FFF2-40B4-BE49-F238E27FC236}">
                  <a16:creationId xmlns:a16="http://schemas.microsoft.com/office/drawing/2014/main" id="{4406472D-721C-45C0-84B5-C5C3CBFB3DCF}"/>
                </a:ext>
              </a:extLst>
            </p:cNvPr>
            <p:cNvSpPr txBox="1"/>
            <p:nvPr/>
          </p:nvSpPr>
          <p:spPr>
            <a:xfrm>
              <a:off x="5991078" y="5202214"/>
              <a:ext cx="1446663" cy="369332"/>
            </a:xfrm>
            <a:prstGeom prst="rect">
              <a:avLst/>
            </a:prstGeom>
            <a:noFill/>
          </p:spPr>
          <p:txBody>
            <a:bodyPr wrap="square">
              <a:spAutoFit/>
            </a:bodyPr>
            <a:lstStyle/>
            <a:p>
              <a:pPr algn="l"/>
              <a:r>
                <a:rPr lang="en-US" sz="1800" b="0" i="0" dirty="0">
                  <a:effectLst/>
                  <a:latin typeface="Gill Sans Nova" panose="020B0602020104020203" pitchFamily="34" charset="0"/>
                  <a:ea typeface="Cambria" panose="02040503050406030204" pitchFamily="18" charset="0"/>
                </a:rPr>
                <a:t>(pill, vaccine)</a:t>
              </a:r>
              <a:endParaRPr lang="en-US" sz="2000" b="0" i="0" dirty="0">
                <a:effectLst/>
                <a:latin typeface="Gill Sans Nova" panose="020B0602020104020203" pitchFamily="34" charset="0"/>
                <a:ea typeface="Cambria" panose="02040503050406030204" pitchFamily="18" charset="0"/>
              </a:endParaRPr>
            </a:p>
          </p:txBody>
        </p:sp>
        <p:sp>
          <p:nvSpPr>
            <p:cNvPr id="22" name="TextBox 21">
              <a:extLst>
                <a:ext uri="{FF2B5EF4-FFF2-40B4-BE49-F238E27FC236}">
                  <a16:creationId xmlns:a16="http://schemas.microsoft.com/office/drawing/2014/main" id="{35919BC1-D6B2-49FE-9E4F-3C69A10A220E}"/>
                </a:ext>
              </a:extLst>
            </p:cNvPr>
            <p:cNvSpPr txBox="1"/>
            <p:nvPr/>
          </p:nvSpPr>
          <p:spPr>
            <a:xfrm>
              <a:off x="5677358" y="5912491"/>
              <a:ext cx="2779095" cy="369332"/>
            </a:xfrm>
            <a:prstGeom prst="rect">
              <a:avLst/>
            </a:prstGeom>
            <a:noFill/>
          </p:spPr>
          <p:txBody>
            <a:bodyPr wrap="square">
              <a:spAutoFit/>
            </a:bodyPr>
            <a:lstStyle/>
            <a:p>
              <a:pPr algn="l"/>
              <a:r>
                <a:rPr lang="en-US" sz="1800" b="0" i="0" dirty="0">
                  <a:effectLst/>
                  <a:latin typeface="Gill Sans Nova" panose="020B0602020104020203" pitchFamily="34" charset="0"/>
                  <a:ea typeface="Cambria" panose="02040503050406030204" pitchFamily="18" charset="0"/>
                </a:rPr>
                <a:t>(migrate, import, trade)</a:t>
              </a:r>
              <a:endParaRPr lang="en-US" sz="2000" b="0" i="0" dirty="0">
                <a:effectLst/>
                <a:latin typeface="Gill Sans Nova" panose="020B0602020104020203" pitchFamily="34" charset="0"/>
                <a:ea typeface="Cambria" panose="02040503050406030204" pitchFamily="18" charset="0"/>
              </a:endParaRPr>
            </a:p>
          </p:txBody>
        </p:sp>
        <p:sp>
          <p:nvSpPr>
            <p:cNvPr id="23" name="TextBox 22">
              <a:extLst>
                <a:ext uri="{FF2B5EF4-FFF2-40B4-BE49-F238E27FC236}">
                  <a16:creationId xmlns:a16="http://schemas.microsoft.com/office/drawing/2014/main" id="{642E86B9-6E6A-4C47-86F0-E25450E4C2E6}"/>
                </a:ext>
              </a:extLst>
            </p:cNvPr>
            <p:cNvSpPr txBox="1"/>
            <p:nvPr/>
          </p:nvSpPr>
          <p:spPr>
            <a:xfrm>
              <a:off x="6819472" y="5557898"/>
              <a:ext cx="3452816" cy="369332"/>
            </a:xfrm>
            <a:prstGeom prst="rect">
              <a:avLst/>
            </a:prstGeom>
            <a:noFill/>
          </p:spPr>
          <p:txBody>
            <a:bodyPr wrap="square">
              <a:spAutoFit/>
            </a:bodyPr>
            <a:lstStyle/>
            <a:p>
              <a:pPr algn="l"/>
              <a:r>
                <a:rPr lang="en-US" sz="1800" b="0" i="0" dirty="0">
                  <a:effectLst/>
                  <a:latin typeface="Gill Sans Nova" panose="020B0602020104020203" pitchFamily="34" charset="0"/>
                  <a:ea typeface="Cambria" panose="02040503050406030204" pitchFamily="18" charset="0"/>
                </a:rPr>
                <a:t>(teaching, awareness campaign)</a:t>
              </a:r>
              <a:endParaRPr lang="en-US" sz="2000" b="0" i="0" dirty="0">
                <a:effectLst/>
                <a:latin typeface="Gill Sans Nova" panose="020B0602020104020203" pitchFamily="34" charset="0"/>
                <a:ea typeface="Cambria" panose="02040503050406030204" pitchFamily="18" charset="0"/>
              </a:endParaRPr>
            </a:p>
          </p:txBody>
        </p:sp>
      </p:grpSp>
    </p:spTree>
    <p:extLst>
      <p:ext uri="{BB962C8B-B14F-4D97-AF65-F5344CB8AC3E}">
        <p14:creationId xmlns:p14="http://schemas.microsoft.com/office/powerpoint/2010/main" val="2908521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F10613B-3389-4DE9-A4C7-8577569212FD}"/>
              </a:ext>
            </a:extLst>
          </p:cNvPr>
          <p:cNvPicPr>
            <a:picLocks noChangeAspect="1"/>
          </p:cNvPicPr>
          <p:nvPr/>
        </p:nvPicPr>
        <p:blipFill>
          <a:blip r:embed="rId3"/>
          <a:srcRect/>
          <a:stretch/>
        </p:blipFill>
        <p:spPr>
          <a:xfrm>
            <a:off x="94535" y="1657043"/>
            <a:ext cx="12186132" cy="5061306"/>
          </a:xfrm>
          <a:prstGeom prst="rect">
            <a:avLst/>
          </a:prstGeom>
        </p:spPr>
      </p:pic>
      <p:sp>
        <p:nvSpPr>
          <p:cNvPr id="3" name="Content Placeholder 2">
            <a:extLst>
              <a:ext uri="{FF2B5EF4-FFF2-40B4-BE49-F238E27FC236}">
                <a16:creationId xmlns:a16="http://schemas.microsoft.com/office/drawing/2014/main" id="{48A4DAFC-7EAB-41C4-B4A6-CA1710DE6CE2}"/>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Possibility of change &gt; Normativity &gt; </a:t>
            </a:r>
            <a:r>
              <a:rPr lang="en-US" b="1" dirty="0">
                <a:solidFill>
                  <a:schemeClr val="bg1"/>
                </a:solidFill>
                <a:latin typeface="Gill Sans Nova" panose="020B0602020104020203" pitchFamily="34" charset="0"/>
              </a:rPr>
              <a:t>Intervention</a:t>
            </a:r>
          </a:p>
        </p:txBody>
      </p:sp>
      <p:sp>
        <p:nvSpPr>
          <p:cNvPr id="4" name="TextBox 3">
            <a:extLst>
              <a:ext uri="{FF2B5EF4-FFF2-40B4-BE49-F238E27FC236}">
                <a16:creationId xmlns:a16="http://schemas.microsoft.com/office/drawing/2014/main" id="{73FFD7C5-50A8-4B2A-8B6F-5ED2A1CFE274}"/>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pic>
        <p:nvPicPr>
          <p:cNvPr id="6" name="Picture 5" descr="Icon&#10;&#10;Description automatically generated">
            <a:extLst>
              <a:ext uri="{FF2B5EF4-FFF2-40B4-BE49-F238E27FC236}">
                <a16:creationId xmlns:a16="http://schemas.microsoft.com/office/drawing/2014/main" id="{B676F719-2656-4087-A1F6-E26BB4C4DD1C}"/>
              </a:ext>
            </a:extLst>
          </p:cNvPr>
          <p:cNvPicPr>
            <a:picLocks noChangeAspect="1"/>
          </p:cNvPicPr>
          <p:nvPr/>
        </p:nvPicPr>
        <p:blipFill>
          <a:blip r:embed="rId4"/>
          <a:stretch>
            <a:fillRect/>
          </a:stretch>
        </p:blipFill>
        <p:spPr>
          <a:xfrm>
            <a:off x="9517539" y="4928240"/>
            <a:ext cx="854591" cy="321516"/>
          </a:xfrm>
          <a:prstGeom prst="rect">
            <a:avLst/>
          </a:prstGeom>
        </p:spPr>
      </p:pic>
      <p:sp>
        <p:nvSpPr>
          <p:cNvPr id="8" name="TextBox 7">
            <a:extLst>
              <a:ext uri="{FF2B5EF4-FFF2-40B4-BE49-F238E27FC236}">
                <a16:creationId xmlns:a16="http://schemas.microsoft.com/office/drawing/2014/main" id="{0D952651-3D95-441F-9ADA-F6DA2BB5293F}"/>
              </a:ext>
            </a:extLst>
          </p:cNvPr>
          <p:cNvSpPr txBox="1"/>
          <p:nvPr/>
        </p:nvSpPr>
        <p:spPr>
          <a:xfrm>
            <a:off x="9405543" y="5249756"/>
            <a:ext cx="2742110" cy="1538883"/>
          </a:xfrm>
          <a:prstGeom prst="rect">
            <a:avLst/>
          </a:prstGeom>
          <a:noFill/>
        </p:spPr>
        <p:txBody>
          <a:bodyPr wrap="square">
            <a:spAutoFit/>
          </a:bodyPr>
          <a:lstStyle/>
          <a:p>
            <a:pPr marL="114300" indent="-114300"/>
            <a:r>
              <a:rPr lang="en-US" sz="2000" dirty="0">
                <a:latin typeface="Gill Sans Nova" panose="020B0602020104020203" pitchFamily="34" charset="0"/>
                <a:cs typeface="Helvetica" panose="020B0604020202020204" pitchFamily="34" charset="0"/>
              </a:rPr>
              <a:t>Internalist (biological)</a:t>
            </a:r>
            <a:br>
              <a:rPr lang="en-US" sz="20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&gt; Structural</a:t>
            </a:r>
          </a:p>
          <a:p>
            <a:pPr marL="114300" indent="-114300"/>
            <a:endParaRPr lang="en-US" sz="1050" dirty="0">
              <a:latin typeface="Gill Sans Nova" panose="020B0602020104020203" pitchFamily="34" charset="0"/>
              <a:cs typeface="Helvetica" panose="020B0604020202020204" pitchFamily="34" charset="0"/>
            </a:endParaRPr>
          </a:p>
          <a:p>
            <a:pPr marL="114300" indent="-114300"/>
            <a:r>
              <a:rPr lang="en-US" sz="2000" dirty="0">
                <a:latin typeface="Gill Sans Nova" panose="020B0602020104020203" pitchFamily="34" charset="0"/>
                <a:cs typeface="Helvetica" panose="020B0604020202020204" pitchFamily="34" charset="0"/>
              </a:rPr>
              <a:t>Internalist (cultural) maybe in the middle?</a:t>
            </a:r>
          </a:p>
        </p:txBody>
      </p:sp>
    </p:spTree>
    <p:extLst>
      <p:ext uri="{BB962C8B-B14F-4D97-AF65-F5344CB8AC3E}">
        <p14:creationId xmlns:p14="http://schemas.microsoft.com/office/powerpoint/2010/main" val="18329384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Possibility of change &gt; Normativity &gt; </a:t>
            </a:r>
            <a:r>
              <a:rPr lang="en-US" b="1" dirty="0">
                <a:solidFill>
                  <a:schemeClr val="bg1"/>
                </a:solidFill>
                <a:latin typeface="Gill Sans Nova" panose="020B0602020104020203" pitchFamily="34" charset="0"/>
              </a:rPr>
              <a:t>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4" name="TextBox 3">
            <a:extLst>
              <a:ext uri="{FF2B5EF4-FFF2-40B4-BE49-F238E27FC236}">
                <a16:creationId xmlns:a16="http://schemas.microsoft.com/office/drawing/2014/main" id="{006ED6AE-A15B-4DC7-8546-AD88AC612C49}"/>
              </a:ext>
            </a:extLst>
          </p:cNvPr>
          <p:cNvSpPr txBox="1"/>
          <p:nvPr/>
        </p:nvSpPr>
        <p:spPr>
          <a:xfrm>
            <a:off x="521317" y="2100170"/>
            <a:ext cx="8554444" cy="1384995"/>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How easy or difficult would it be to do the action you suggested above? If you suggested more than one action, just rate the first action you listed.</a:t>
            </a:r>
          </a:p>
        </p:txBody>
      </p:sp>
      <p:sp>
        <p:nvSpPr>
          <p:cNvPr id="18" name="TextBox 17">
            <a:extLst>
              <a:ext uri="{FF2B5EF4-FFF2-40B4-BE49-F238E27FC236}">
                <a16:creationId xmlns:a16="http://schemas.microsoft.com/office/drawing/2014/main" id="{F3B43ADF-767E-4B45-83A8-D2C7133A8C30}"/>
              </a:ext>
            </a:extLst>
          </p:cNvPr>
          <p:cNvSpPr txBox="1"/>
          <p:nvPr/>
        </p:nvSpPr>
        <p:spPr>
          <a:xfrm>
            <a:off x="521317" y="1455004"/>
            <a:ext cx="5222257" cy="584775"/>
          </a:xfrm>
          <a:prstGeom prst="rect">
            <a:avLst/>
          </a:prstGeom>
          <a:noFill/>
        </p:spPr>
        <p:txBody>
          <a:bodyPr wrap="square">
            <a:spAutoFit/>
          </a:bodyPr>
          <a:lstStyle/>
          <a:p>
            <a:r>
              <a:rPr lang="en-US" sz="3200" dirty="0">
                <a:latin typeface="Gill Sans Nova" panose="020B0602020104020203" pitchFamily="34" charset="0"/>
                <a:cs typeface="Helvetica" panose="020B0604020202020204" pitchFamily="34" charset="0"/>
              </a:rPr>
              <a:t>Difficulty of intervention</a:t>
            </a:r>
            <a:endParaRPr lang="en-US" sz="2400" dirty="0">
              <a:latin typeface="Gill Sans Nova" panose="020B0602020104020203" pitchFamily="34" charset="0"/>
              <a:cs typeface="Helvetica" panose="020B0604020202020204" pitchFamily="34" charset="0"/>
            </a:endParaRPr>
          </a:p>
        </p:txBody>
      </p:sp>
      <p:sp>
        <p:nvSpPr>
          <p:cNvPr id="3" name="TextBox 2">
            <a:extLst>
              <a:ext uri="{FF2B5EF4-FFF2-40B4-BE49-F238E27FC236}">
                <a16:creationId xmlns:a16="http://schemas.microsoft.com/office/drawing/2014/main" id="{E91C6AD3-643D-45C4-994B-A1B572C3378A}"/>
              </a:ext>
            </a:extLst>
          </p:cNvPr>
          <p:cNvSpPr txBox="1"/>
          <p:nvPr/>
        </p:nvSpPr>
        <p:spPr>
          <a:xfrm>
            <a:off x="523874" y="4502346"/>
            <a:ext cx="10472737" cy="523220"/>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(Very easy,	</a:t>
            </a:r>
            <a:r>
              <a:rPr lang="en-US" sz="2800" dirty="0">
                <a:latin typeface="Cambria" panose="02040503050406030204" pitchFamily="18" charset="0"/>
                <a:ea typeface="Cambria" panose="02040503050406030204" pitchFamily="18" charset="0"/>
              </a:rPr>
              <a:t>Somewhat easy,	Somewhat difficult,	Very difficult</a:t>
            </a:r>
            <a:r>
              <a:rPr lang="en-US" sz="2800" b="0" i="0" dirty="0">
                <a:effectLst/>
                <a:latin typeface="Cambria" panose="02040503050406030204" pitchFamily="18" charset="0"/>
                <a:ea typeface="Cambria" panose="02040503050406030204" pitchFamily="18" charset="0"/>
              </a:rPr>
              <a:t>)</a:t>
            </a:r>
          </a:p>
        </p:txBody>
      </p:sp>
      <p:sp>
        <p:nvSpPr>
          <p:cNvPr id="11" name="Rectangle 10">
            <a:extLst>
              <a:ext uri="{FF2B5EF4-FFF2-40B4-BE49-F238E27FC236}">
                <a16:creationId xmlns:a16="http://schemas.microsoft.com/office/drawing/2014/main" id="{88A48C96-F25C-4C9A-915B-D9980C72B10E}"/>
              </a:ext>
            </a:extLst>
          </p:cNvPr>
          <p:cNvSpPr/>
          <p:nvPr/>
        </p:nvSpPr>
        <p:spPr>
          <a:xfrm>
            <a:off x="364308" y="2039780"/>
            <a:ext cx="11522892" cy="336321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2800" b="0" i="0" dirty="0">
              <a:solidFill>
                <a:srgbClr val="404040"/>
              </a:solidFill>
              <a:effectLst/>
              <a:latin typeface="Cambria" panose="02040503050406030204" pitchFamily="18" charset="0"/>
              <a:ea typeface="Cambria" panose="02040503050406030204" pitchFamily="18" charset="0"/>
            </a:endParaRPr>
          </a:p>
        </p:txBody>
      </p:sp>
      <p:pic>
        <p:nvPicPr>
          <p:cNvPr id="7" name="Picture 6" descr="Icon&#10;&#10;Description automatically generated">
            <a:extLst>
              <a:ext uri="{FF2B5EF4-FFF2-40B4-BE49-F238E27FC236}">
                <a16:creationId xmlns:a16="http://schemas.microsoft.com/office/drawing/2014/main" id="{1E5DE006-9A51-4786-9DAA-6AD606ABB130}"/>
              </a:ext>
            </a:extLst>
          </p:cNvPr>
          <p:cNvPicPr>
            <a:picLocks noChangeAspect="1"/>
          </p:cNvPicPr>
          <p:nvPr/>
        </p:nvPicPr>
        <p:blipFill>
          <a:blip r:embed="rId3"/>
          <a:stretch>
            <a:fillRect/>
          </a:stretch>
        </p:blipFill>
        <p:spPr>
          <a:xfrm>
            <a:off x="9441660" y="2320410"/>
            <a:ext cx="2377039" cy="2209061"/>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9FCF325F-A8B8-4C9F-B6BA-B432EFADC936}"/>
              </a:ext>
            </a:extLst>
          </p:cNvPr>
          <p:cNvPicPr>
            <a:picLocks noChangeAspect="1"/>
          </p:cNvPicPr>
          <p:nvPr/>
        </p:nvPicPr>
        <p:blipFill>
          <a:blip r:embed="rId4"/>
          <a:stretch>
            <a:fillRect/>
          </a:stretch>
        </p:blipFill>
        <p:spPr>
          <a:xfrm>
            <a:off x="9382844" y="2048694"/>
            <a:ext cx="818101" cy="1328830"/>
          </a:xfrm>
          <a:prstGeom prst="rect">
            <a:avLst/>
          </a:prstGeom>
        </p:spPr>
      </p:pic>
    </p:spTree>
    <p:extLst>
      <p:ext uri="{BB962C8B-B14F-4D97-AF65-F5344CB8AC3E}">
        <p14:creationId xmlns:p14="http://schemas.microsoft.com/office/powerpoint/2010/main" val="33890585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18" name="TextBox 17">
            <a:extLst>
              <a:ext uri="{FF2B5EF4-FFF2-40B4-BE49-F238E27FC236}">
                <a16:creationId xmlns:a16="http://schemas.microsoft.com/office/drawing/2014/main" id="{F3B43ADF-767E-4B45-83A8-D2C7133A8C30}"/>
              </a:ext>
            </a:extLst>
          </p:cNvPr>
          <p:cNvSpPr txBox="1"/>
          <p:nvPr/>
        </p:nvSpPr>
        <p:spPr>
          <a:xfrm>
            <a:off x="521317" y="1357669"/>
            <a:ext cx="5222257" cy="584775"/>
          </a:xfrm>
          <a:prstGeom prst="rect">
            <a:avLst/>
          </a:prstGeom>
          <a:noFill/>
        </p:spPr>
        <p:txBody>
          <a:bodyPr wrap="square">
            <a:spAutoFit/>
          </a:bodyPr>
          <a:lstStyle/>
          <a:p>
            <a:r>
              <a:rPr lang="en-US" sz="3200" dirty="0">
                <a:latin typeface="Gill Sans Nova" panose="020B0602020104020203" pitchFamily="34" charset="0"/>
                <a:cs typeface="Helvetica" panose="020B0604020202020204" pitchFamily="34" charset="0"/>
              </a:rPr>
              <a:t>Attention checks</a:t>
            </a:r>
            <a:endParaRPr lang="en-US" sz="2400" dirty="0">
              <a:latin typeface="Gill Sans Nova" panose="020B0602020104020203" pitchFamily="34" charset="0"/>
              <a:cs typeface="Helvetica" panose="020B0604020202020204" pitchFamily="34" charset="0"/>
            </a:endParaRPr>
          </a:p>
        </p:txBody>
      </p:sp>
      <p:sp>
        <p:nvSpPr>
          <p:cNvPr id="11" name="TextBox 10">
            <a:extLst>
              <a:ext uri="{FF2B5EF4-FFF2-40B4-BE49-F238E27FC236}">
                <a16:creationId xmlns:a16="http://schemas.microsoft.com/office/drawing/2014/main" id="{B72E5AE4-A08E-4A21-B047-42CC9B79B1A7}"/>
              </a:ext>
            </a:extLst>
          </p:cNvPr>
          <p:cNvSpPr txBox="1"/>
          <p:nvPr/>
        </p:nvSpPr>
        <p:spPr>
          <a:xfrm>
            <a:off x="1750042" y="2318893"/>
            <a:ext cx="9920641" cy="1569660"/>
          </a:xfrm>
          <a:prstGeom prst="rect">
            <a:avLst/>
          </a:prstGeom>
          <a:noFill/>
          <a:ln>
            <a:solidFill>
              <a:schemeClr val="bg1">
                <a:lumMod val="75000"/>
              </a:schemeClr>
            </a:solidFill>
          </a:ln>
        </p:spPr>
        <p:txBody>
          <a:bodyPr wrap="square">
            <a:spAutoFit/>
          </a:bodyPr>
          <a:lstStyle/>
          <a:p>
            <a:pPr marL="285750" indent="-285750">
              <a:buFontTx/>
              <a:buChar char="-"/>
            </a:pPr>
            <a:r>
              <a:rPr lang="en-US" sz="2400" dirty="0">
                <a:latin typeface="Cambria" panose="02040503050406030204" pitchFamily="18" charset="0"/>
                <a:ea typeface="Cambria" panose="02040503050406030204" pitchFamily="18" charset="0"/>
              </a:rPr>
              <a:t>In this task, what groups were mentioned? Check all groups mentioned.</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a:t>
            </a:r>
            <a:r>
              <a:rPr lang="en-US" sz="2400" b="1" dirty="0" err="1">
                <a:latin typeface="Cambria" panose="02040503050406030204" pitchFamily="18" charset="0"/>
                <a:ea typeface="Cambria" panose="02040503050406030204" pitchFamily="18" charset="0"/>
              </a:rPr>
              <a:t>Zarpies</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Vawns</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Hibbles</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Glerks</a:t>
            </a:r>
            <a:r>
              <a:rPr lang="en-US" sz="2400" dirty="0">
                <a:latin typeface="Cambria" panose="02040503050406030204" pitchFamily="18" charset="0"/>
                <a:ea typeface="Cambria" panose="02040503050406030204" pitchFamily="18" charset="0"/>
              </a:rPr>
              <a:t>)</a:t>
            </a:r>
          </a:p>
          <a:p>
            <a:pPr marL="285750" indent="-285750">
              <a:buFontTx/>
              <a:buChar char="-"/>
            </a:pPr>
            <a:r>
              <a:rPr lang="en-US" sz="2400" dirty="0">
                <a:latin typeface="Cambria" panose="02040503050406030204" pitchFamily="18" charset="0"/>
                <a:ea typeface="Cambria" panose="02040503050406030204" pitchFamily="18" charset="0"/>
              </a:rPr>
              <a:t>In this task, what berries were mentioned? Check all berries mentioned.</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a:t>
            </a:r>
            <a:r>
              <a:rPr lang="en-US" sz="2400" b="1" dirty="0" err="1">
                <a:latin typeface="Cambria" panose="02040503050406030204" pitchFamily="18" charset="0"/>
                <a:ea typeface="Cambria" panose="02040503050406030204" pitchFamily="18" charset="0"/>
              </a:rPr>
              <a:t>Pogoberries</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Okinberries</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Junpaberries</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Hilaberries</a:t>
            </a:r>
            <a:r>
              <a:rPr lang="en-US" sz="2400" dirty="0">
                <a:latin typeface="Cambria" panose="02040503050406030204" pitchFamily="18" charset="0"/>
                <a:ea typeface="Cambria" panose="02040503050406030204" pitchFamily="18" charset="0"/>
              </a:rPr>
              <a:t>)</a:t>
            </a:r>
          </a:p>
        </p:txBody>
      </p:sp>
      <p:sp>
        <p:nvSpPr>
          <p:cNvPr id="12" name="TextBox 11">
            <a:extLst>
              <a:ext uri="{FF2B5EF4-FFF2-40B4-BE49-F238E27FC236}">
                <a16:creationId xmlns:a16="http://schemas.microsoft.com/office/drawing/2014/main" id="{41EFEFCC-0CB3-4D5E-947C-ADBCF55F4E45}"/>
              </a:ext>
            </a:extLst>
          </p:cNvPr>
          <p:cNvSpPr txBox="1"/>
          <p:nvPr/>
        </p:nvSpPr>
        <p:spPr>
          <a:xfrm>
            <a:off x="521317" y="2349008"/>
            <a:ext cx="1064597" cy="461665"/>
          </a:xfrm>
          <a:prstGeom prst="rect">
            <a:avLst/>
          </a:prstGeom>
          <a:noFill/>
        </p:spPr>
        <p:txBody>
          <a:bodyPr wrap="square">
            <a:spAutoFit/>
          </a:bodyPr>
          <a:lstStyle/>
          <a:p>
            <a:r>
              <a:rPr lang="en-US" sz="2400" i="1" dirty="0">
                <a:latin typeface="Gill Sans Nova" panose="020B0602020104020203" pitchFamily="34" charset="0"/>
                <a:cs typeface="Helvetica" panose="020B0604020202020204" pitchFamily="34" charset="0"/>
              </a:rPr>
              <a:t>N = 11</a:t>
            </a:r>
            <a:endParaRPr lang="en-US" i="1" dirty="0">
              <a:latin typeface="Gill Sans Nova" panose="020B0602020104020203"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7A320AEC-254A-4FB3-8AD2-86CB736A4BF1}"/>
              </a:ext>
            </a:extLst>
          </p:cNvPr>
          <p:cNvSpPr txBox="1"/>
          <p:nvPr/>
        </p:nvSpPr>
        <p:spPr>
          <a:xfrm>
            <a:off x="521317" y="3064470"/>
            <a:ext cx="1064597" cy="461665"/>
          </a:xfrm>
          <a:prstGeom prst="rect">
            <a:avLst/>
          </a:prstGeom>
          <a:noFill/>
        </p:spPr>
        <p:txBody>
          <a:bodyPr wrap="square">
            <a:spAutoFit/>
          </a:bodyPr>
          <a:lstStyle/>
          <a:p>
            <a:r>
              <a:rPr lang="en-US" sz="2400" i="1" dirty="0">
                <a:latin typeface="Gill Sans Nova" panose="020B0602020104020203" pitchFamily="34" charset="0"/>
                <a:cs typeface="Helvetica" panose="020B0604020202020204" pitchFamily="34" charset="0"/>
              </a:rPr>
              <a:t>N = 9</a:t>
            </a:r>
            <a:endParaRPr lang="en-US" i="1" dirty="0">
              <a:latin typeface="Gill Sans Nova" panose="020B0602020104020203"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106168D1-61C2-44D7-AC71-CA05D448890A}"/>
              </a:ext>
            </a:extLst>
          </p:cNvPr>
          <p:cNvSpPr txBox="1"/>
          <p:nvPr/>
        </p:nvSpPr>
        <p:spPr>
          <a:xfrm>
            <a:off x="521317" y="4516385"/>
            <a:ext cx="1064597" cy="461665"/>
          </a:xfrm>
          <a:prstGeom prst="rect">
            <a:avLst/>
          </a:prstGeom>
          <a:noFill/>
        </p:spPr>
        <p:txBody>
          <a:bodyPr wrap="square">
            <a:spAutoFit/>
          </a:bodyPr>
          <a:lstStyle/>
          <a:p>
            <a:r>
              <a:rPr lang="en-US" sz="2400" i="1" dirty="0">
                <a:latin typeface="Gill Sans Nova" panose="020B0602020104020203" pitchFamily="34" charset="0"/>
                <a:cs typeface="Helvetica" panose="020B0604020202020204" pitchFamily="34" charset="0"/>
              </a:rPr>
              <a:t>N = 1</a:t>
            </a:r>
            <a:endParaRPr lang="en-US" i="1" dirty="0">
              <a:latin typeface="Gill Sans Nova" panose="020B0602020104020203"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F294901B-E948-445B-866D-9ADAA962F197}"/>
              </a:ext>
            </a:extLst>
          </p:cNvPr>
          <p:cNvSpPr txBox="1"/>
          <p:nvPr/>
        </p:nvSpPr>
        <p:spPr>
          <a:xfrm>
            <a:off x="535606" y="1966111"/>
            <a:ext cx="1283671" cy="461665"/>
          </a:xfrm>
          <a:prstGeom prst="rect">
            <a:avLst/>
          </a:prstGeom>
          <a:noFill/>
        </p:spPr>
        <p:txBody>
          <a:bodyPr wrap="square">
            <a:spAutoFit/>
          </a:bodyPr>
          <a:lstStyle/>
          <a:p>
            <a:r>
              <a:rPr lang="en-US" sz="2400" i="1" dirty="0">
                <a:latin typeface="Gill Sans Nova" panose="020B0602020104020203" pitchFamily="34" charset="0"/>
                <a:cs typeface="Helvetica" panose="020B0604020202020204" pitchFamily="34" charset="0"/>
              </a:rPr>
              <a:t>excluded</a:t>
            </a:r>
            <a:endParaRPr lang="en-US" i="1" dirty="0">
              <a:latin typeface="Gill Sans Nova" panose="020B0602020104020203" pitchFamily="34" charset="0"/>
              <a:cs typeface="Helvetica" panose="020B0604020202020204" pitchFamily="34" charset="0"/>
            </a:endParaRPr>
          </a:p>
        </p:txBody>
      </p:sp>
      <p:sp>
        <p:nvSpPr>
          <p:cNvPr id="21" name="TextBox 20">
            <a:extLst>
              <a:ext uri="{FF2B5EF4-FFF2-40B4-BE49-F238E27FC236}">
                <a16:creationId xmlns:a16="http://schemas.microsoft.com/office/drawing/2014/main" id="{864CD0B2-1FDB-4E42-B173-BC9E28E87186}"/>
              </a:ext>
            </a:extLst>
          </p:cNvPr>
          <p:cNvSpPr txBox="1"/>
          <p:nvPr/>
        </p:nvSpPr>
        <p:spPr>
          <a:xfrm>
            <a:off x="1750041" y="4221826"/>
            <a:ext cx="9920641" cy="1938992"/>
          </a:xfrm>
          <a:prstGeom prst="rect">
            <a:avLst/>
          </a:prstGeom>
          <a:noFill/>
          <a:ln>
            <a:solidFill>
              <a:schemeClr val="bg1">
                <a:lumMod val="75000"/>
              </a:schemeClr>
            </a:solidFill>
          </a:ln>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Tx/>
              <a:buChar char="-"/>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This task involved:</a:t>
            </a:r>
          </a:p>
          <a:p>
            <a:pPr marL="28575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Learning about </a:t>
            </a:r>
            <a:r>
              <a:rPr kumimoji="0" lang="en-US" sz="2400" b="1"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400" b="1"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and answering questions about them</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b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b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Listening to music made by </a:t>
            </a: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and rating how the music sounds,</a:t>
            </a:r>
          </a:p>
          <a:p>
            <a:pPr marL="28575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Translating the language of </a:t>
            </a: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 into English,</a:t>
            </a:r>
          </a:p>
          <a:p>
            <a:pPr marL="28575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Writing an essay about the political views of </a:t>
            </a:r>
            <a:r>
              <a:rPr kumimoji="0" lang="en-US" sz="2400" b="0" i="0" u="none" strike="noStrike" kern="1200" cap="none" spc="0" normalizeH="0" baseline="0" noProof="0" dirty="0" err="1">
                <a:ln>
                  <a:noFill/>
                </a:ln>
                <a:solidFill>
                  <a:prstClr val="black"/>
                </a:solidFill>
                <a:effectLst/>
                <a:uLnTx/>
                <a:uFillTx/>
                <a:latin typeface="Cambria" panose="02040503050406030204" pitchFamily="18" charset="0"/>
                <a:ea typeface="Cambria" panose="02040503050406030204" pitchFamily="18" charset="0"/>
                <a:cs typeface="+mn-cs"/>
              </a:rPr>
              <a:t>Zarpies</a:t>
            </a:r>
            <a:r>
              <a:rPr kumimoji="0" lang="en-US" sz="2400" b="0" i="0" u="none" strike="noStrike" kern="1200" cap="none" spc="0" normalizeH="0" baseline="0" noProof="0" dirty="0">
                <a:ln>
                  <a:noFill/>
                </a:ln>
                <a:solidFill>
                  <a:prstClr val="black"/>
                </a:solidFill>
                <a:effectLst/>
                <a:uLnTx/>
                <a:uFillTx/>
                <a:latin typeface="Cambria" panose="02040503050406030204" pitchFamily="18" charset="0"/>
                <a:ea typeface="Cambria" panose="02040503050406030204" pitchFamily="18" charset="0"/>
                <a:cs typeface="+mn-cs"/>
              </a:rPr>
              <a:t>)</a:t>
            </a:r>
          </a:p>
        </p:txBody>
      </p:sp>
    </p:spTree>
    <p:extLst>
      <p:ext uri="{BB962C8B-B14F-4D97-AF65-F5344CB8AC3E}">
        <p14:creationId xmlns:p14="http://schemas.microsoft.com/office/powerpoint/2010/main" val="38563124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3" name="Content Placeholder 2">
            <a:extLst>
              <a:ext uri="{FF2B5EF4-FFF2-40B4-BE49-F238E27FC236}">
                <a16:creationId xmlns:a16="http://schemas.microsoft.com/office/drawing/2014/main" id="{25DFF728-878C-4C00-9BBA-3E3BCBB5B3D2}"/>
              </a:ext>
            </a:extLst>
          </p:cNvPr>
          <p:cNvSpPr txBox="1">
            <a:spLocks/>
          </p:cNvSpPr>
          <p:nvPr/>
        </p:nvSpPr>
        <p:spPr>
          <a:xfrm>
            <a:off x="0" y="2815638"/>
            <a:ext cx="12236823" cy="940178"/>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4400" b="1" dirty="0">
                <a:solidFill>
                  <a:schemeClr val="bg1"/>
                </a:solidFill>
                <a:latin typeface="Gill Sans Nova" panose="020B0602020104020203" pitchFamily="34" charset="0"/>
              </a:rPr>
              <a:t>Pilot data!</a:t>
            </a:r>
          </a:p>
        </p:txBody>
      </p:sp>
      <p:sp>
        <p:nvSpPr>
          <p:cNvPr id="17" name="TextBox 16">
            <a:extLst>
              <a:ext uri="{FF2B5EF4-FFF2-40B4-BE49-F238E27FC236}">
                <a16:creationId xmlns:a16="http://schemas.microsoft.com/office/drawing/2014/main" id="{6CCEADB2-865E-4212-9603-6393BFA0EAD4}"/>
              </a:ext>
            </a:extLst>
          </p:cNvPr>
          <p:cNvSpPr txBox="1"/>
          <p:nvPr/>
        </p:nvSpPr>
        <p:spPr>
          <a:xfrm>
            <a:off x="376394" y="3897721"/>
            <a:ext cx="12047835" cy="2554545"/>
          </a:xfrm>
          <a:prstGeom prst="rect">
            <a:avLst/>
          </a:prstGeom>
          <a:noFill/>
        </p:spPr>
        <p:txBody>
          <a:bodyPr wrap="square" rtlCol="0">
            <a:spAutoFit/>
          </a:bodyPr>
          <a:lstStyle/>
          <a:p>
            <a:pPr>
              <a:tabLst>
                <a:tab pos="4397375" algn="l"/>
              </a:tabLst>
            </a:pPr>
            <a:r>
              <a:rPr lang="en-US" sz="3200" b="1" dirty="0">
                <a:latin typeface="Gill Sans MT" panose="020B0502020104020203" pitchFamily="34" charset="0"/>
              </a:rPr>
              <a:t>4 measures:</a:t>
            </a:r>
            <a:r>
              <a:rPr lang="en-US" sz="3200" dirty="0">
                <a:latin typeface="Gill Sans MT" panose="020B0502020104020203" pitchFamily="34" charset="0"/>
              </a:rPr>
              <a:t>	</a:t>
            </a:r>
          </a:p>
          <a:p>
            <a:pPr marL="457200" indent="-457200">
              <a:buAutoNum type="arabicPeriod"/>
            </a:pPr>
            <a:r>
              <a:rPr lang="en-US" sz="3200" dirty="0">
                <a:latin typeface="Gill Sans MT" panose="020B0502020104020203" pitchFamily="34" charset="0"/>
              </a:rPr>
              <a:t>Possibility of change</a:t>
            </a:r>
          </a:p>
          <a:p>
            <a:pPr marL="457200" indent="-457200">
              <a:buAutoNum type="arabicPeriod"/>
            </a:pPr>
            <a:r>
              <a:rPr lang="en-US" sz="3200" dirty="0">
                <a:latin typeface="Gill Sans MT" panose="020B0502020104020203" pitchFamily="34" charset="0"/>
              </a:rPr>
              <a:t>Normativity</a:t>
            </a:r>
          </a:p>
          <a:p>
            <a:pPr marL="457200" indent="-457200">
              <a:buAutoNum type="arabicPeriod"/>
            </a:pPr>
            <a:r>
              <a:rPr lang="en-US" sz="3200" dirty="0">
                <a:latin typeface="Gill Sans MT" panose="020B0502020104020203" pitchFamily="34" charset="0"/>
              </a:rPr>
              <a:t>Target of intervention</a:t>
            </a:r>
          </a:p>
          <a:p>
            <a:pPr marL="457200" indent="-457200">
              <a:buAutoNum type="arabicPeriod"/>
            </a:pPr>
            <a:r>
              <a:rPr lang="en-US" sz="3200" dirty="0">
                <a:latin typeface="Gill Sans MT" panose="020B0502020104020203" pitchFamily="34" charset="0"/>
              </a:rPr>
              <a:t>Difficulty of intervention</a:t>
            </a:r>
          </a:p>
        </p:txBody>
      </p:sp>
      <p:sp>
        <p:nvSpPr>
          <p:cNvPr id="19" name="TextBox 18">
            <a:extLst>
              <a:ext uri="{FF2B5EF4-FFF2-40B4-BE49-F238E27FC236}">
                <a16:creationId xmlns:a16="http://schemas.microsoft.com/office/drawing/2014/main" id="{6E6D7D6E-BB6C-4D88-A753-9C12B60FB8A6}"/>
              </a:ext>
            </a:extLst>
          </p:cNvPr>
          <p:cNvSpPr txBox="1"/>
          <p:nvPr/>
        </p:nvSpPr>
        <p:spPr>
          <a:xfrm>
            <a:off x="376394" y="1183133"/>
            <a:ext cx="12047835" cy="1077218"/>
          </a:xfrm>
          <a:prstGeom prst="rect">
            <a:avLst/>
          </a:prstGeom>
          <a:noFill/>
        </p:spPr>
        <p:txBody>
          <a:bodyPr wrap="square" rtlCol="0">
            <a:spAutoFit/>
          </a:bodyPr>
          <a:lstStyle/>
          <a:p>
            <a:pPr>
              <a:tabLst>
                <a:tab pos="4397375" algn="l"/>
              </a:tabLst>
            </a:pPr>
            <a:r>
              <a:rPr lang="en-US" sz="3200" b="1" dirty="0">
                <a:latin typeface="Gill Sans MT" panose="020B0502020104020203" pitchFamily="34" charset="0"/>
              </a:rPr>
              <a:t>3 conditions: </a:t>
            </a:r>
            <a:r>
              <a:rPr lang="en-US" sz="3200" dirty="0">
                <a:latin typeface="Gill Sans MT" panose="020B0502020104020203" pitchFamily="34" charset="0"/>
              </a:rPr>
              <a:t>(between-subjects)</a:t>
            </a:r>
            <a:endParaRPr lang="en-US" sz="3200" b="1" dirty="0">
              <a:latin typeface="Gill Sans MT" panose="020B0502020104020203" pitchFamily="34" charset="0"/>
            </a:endParaRPr>
          </a:p>
          <a:p>
            <a:pPr>
              <a:tabLst>
                <a:tab pos="4397375" algn="l"/>
              </a:tabLst>
            </a:pPr>
            <a:r>
              <a:rPr lang="en-US" sz="3200" dirty="0">
                <a:latin typeface="Gill Sans MT" panose="020B0502020104020203" pitchFamily="34" charset="0"/>
              </a:rPr>
              <a:t>Internalist (biological) 	Internalist (cultural)			Structural</a:t>
            </a:r>
          </a:p>
        </p:txBody>
      </p:sp>
    </p:spTree>
    <p:extLst>
      <p:ext uri="{BB962C8B-B14F-4D97-AF65-F5344CB8AC3E}">
        <p14:creationId xmlns:p14="http://schemas.microsoft.com/office/powerpoint/2010/main" val="12285520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48797"/>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bg1"/>
                </a:solidFill>
                <a:latin typeface="Gill Sans Nova" panose="020B0602020104020203" pitchFamily="34" charset="0"/>
              </a:rPr>
              <a:t>possibility of change </a:t>
            </a:r>
            <a:r>
              <a:rPr lang="en-US" sz="2800" dirty="0">
                <a:solidFill>
                  <a:schemeClr val="bg1">
                    <a:lumMod val="65000"/>
                  </a:schemeClr>
                </a:solidFill>
                <a:latin typeface="Gill Sans Nova" panose="020B0602020104020203" pitchFamily="34" charset="0"/>
              </a:rPr>
              <a:t>– normativity – target of intervention</a:t>
            </a:r>
          </a:p>
        </p:txBody>
      </p:sp>
      <p:grpSp>
        <p:nvGrpSpPr>
          <p:cNvPr id="3" name="Group 2">
            <a:extLst>
              <a:ext uri="{FF2B5EF4-FFF2-40B4-BE49-F238E27FC236}">
                <a16:creationId xmlns:a16="http://schemas.microsoft.com/office/drawing/2014/main" id="{595B7A1D-22E0-4D00-9BB0-8504D672E360}"/>
              </a:ext>
            </a:extLst>
          </p:cNvPr>
          <p:cNvGrpSpPr/>
          <p:nvPr/>
        </p:nvGrpSpPr>
        <p:grpSpPr>
          <a:xfrm>
            <a:off x="9517539" y="1618050"/>
            <a:ext cx="2295344" cy="1538883"/>
            <a:chOff x="3246877" y="3167195"/>
            <a:chExt cx="4072509" cy="2605498"/>
          </a:xfrm>
        </p:grpSpPr>
        <p:pic>
          <p:nvPicPr>
            <p:cNvPr id="9" name="Picture 8" descr="A close up of a flower&#10;&#10;Description automatically generated">
              <a:extLst>
                <a:ext uri="{FF2B5EF4-FFF2-40B4-BE49-F238E27FC236}">
                  <a16:creationId xmlns:a16="http://schemas.microsoft.com/office/drawing/2014/main" id="{39542E91-D448-4C8F-A47C-03C4E361C0F2}"/>
                </a:ext>
              </a:extLst>
            </p:cNvPr>
            <p:cNvPicPr>
              <a:picLocks noChangeAspect="1"/>
            </p:cNvPicPr>
            <p:nvPr/>
          </p:nvPicPr>
          <p:blipFill>
            <a:blip r:embed="rId3"/>
            <a:stretch>
              <a:fillRect/>
            </a:stretch>
          </p:blipFill>
          <p:spPr>
            <a:xfrm>
              <a:off x="6514114" y="3272070"/>
              <a:ext cx="805272" cy="1775974"/>
            </a:xfrm>
            <a:prstGeom prst="rect">
              <a:avLst/>
            </a:prstGeom>
          </p:spPr>
        </p:pic>
        <p:pic>
          <p:nvPicPr>
            <p:cNvPr id="12" name="Picture 11">
              <a:extLst>
                <a:ext uri="{FF2B5EF4-FFF2-40B4-BE49-F238E27FC236}">
                  <a16:creationId xmlns:a16="http://schemas.microsoft.com/office/drawing/2014/main" id="{D501C6A4-8815-43E3-B980-4071F3B02420}"/>
                </a:ext>
              </a:extLst>
            </p:cNvPr>
            <p:cNvPicPr>
              <a:picLocks noChangeAspect="1"/>
            </p:cNvPicPr>
            <p:nvPr/>
          </p:nvPicPr>
          <p:blipFill>
            <a:blip r:embed="rId4"/>
            <a:stretch>
              <a:fillRect/>
            </a:stretch>
          </p:blipFill>
          <p:spPr>
            <a:xfrm>
              <a:off x="3246877" y="3167195"/>
              <a:ext cx="2720259" cy="2605498"/>
            </a:xfrm>
            <a:prstGeom prst="rect">
              <a:avLst/>
            </a:prstGeom>
          </p:spPr>
        </p:pic>
        <p:sp>
          <p:nvSpPr>
            <p:cNvPr id="16" name="TextBox 15">
              <a:extLst>
                <a:ext uri="{FF2B5EF4-FFF2-40B4-BE49-F238E27FC236}">
                  <a16:creationId xmlns:a16="http://schemas.microsoft.com/office/drawing/2014/main" id="{FFAACA71-1082-45C0-857D-B93F3C9BBCA5}"/>
                </a:ext>
              </a:extLst>
            </p:cNvPr>
            <p:cNvSpPr txBox="1"/>
            <p:nvPr/>
          </p:nvSpPr>
          <p:spPr>
            <a:xfrm>
              <a:off x="5967136" y="3986152"/>
              <a:ext cx="546978" cy="830997"/>
            </a:xfrm>
            <a:prstGeom prst="rect">
              <a:avLst/>
            </a:prstGeom>
            <a:noFill/>
          </p:spPr>
          <p:txBody>
            <a:bodyPr wrap="square">
              <a:spAutoFit/>
            </a:bodyPr>
            <a:lstStyle/>
            <a:p>
              <a:pPr algn="l"/>
              <a:r>
                <a:rPr lang="en-US" sz="4800" b="1" i="0" dirty="0">
                  <a:effectLst/>
                  <a:latin typeface="Cambria" panose="02040503050406030204" pitchFamily="18" charset="0"/>
                  <a:ea typeface="Cambria" panose="02040503050406030204" pitchFamily="18" charset="0"/>
                </a:rPr>
                <a:t>?</a:t>
              </a:r>
            </a:p>
          </p:txBody>
        </p:sp>
      </p:grpSp>
      <p:pic>
        <p:nvPicPr>
          <p:cNvPr id="15" name="Picture 14">
            <a:extLst>
              <a:ext uri="{FF2B5EF4-FFF2-40B4-BE49-F238E27FC236}">
                <a16:creationId xmlns:a16="http://schemas.microsoft.com/office/drawing/2014/main" id="{EA2DB1DD-0323-4FFC-96A0-9E66659718D6}"/>
              </a:ext>
            </a:extLst>
          </p:cNvPr>
          <p:cNvPicPr>
            <a:picLocks noChangeAspect="1"/>
          </p:cNvPicPr>
          <p:nvPr/>
        </p:nvPicPr>
        <p:blipFill>
          <a:blip r:embed="rId5"/>
          <a:srcRect/>
          <a:stretch/>
        </p:blipFill>
        <p:spPr>
          <a:xfrm>
            <a:off x="191244" y="1221725"/>
            <a:ext cx="9129703" cy="5635618"/>
          </a:xfrm>
          <a:prstGeom prst="rect">
            <a:avLst/>
          </a:prstGeom>
        </p:spPr>
      </p:pic>
      <p:pic>
        <p:nvPicPr>
          <p:cNvPr id="10" name="Picture 9" descr="Icon&#10;&#10;Description automatically generated">
            <a:extLst>
              <a:ext uri="{FF2B5EF4-FFF2-40B4-BE49-F238E27FC236}">
                <a16:creationId xmlns:a16="http://schemas.microsoft.com/office/drawing/2014/main" id="{64D3A610-8FFF-4BC5-8768-9757BEF728E8}"/>
              </a:ext>
            </a:extLst>
          </p:cNvPr>
          <p:cNvPicPr>
            <a:picLocks noChangeAspect="1"/>
          </p:cNvPicPr>
          <p:nvPr/>
        </p:nvPicPr>
        <p:blipFill>
          <a:blip r:embed="rId6"/>
          <a:stretch>
            <a:fillRect/>
          </a:stretch>
        </p:blipFill>
        <p:spPr>
          <a:xfrm>
            <a:off x="9517539" y="4928240"/>
            <a:ext cx="854591" cy="321516"/>
          </a:xfrm>
          <a:prstGeom prst="rect">
            <a:avLst/>
          </a:prstGeom>
        </p:spPr>
      </p:pic>
      <p:sp>
        <p:nvSpPr>
          <p:cNvPr id="11" name="TextBox 10">
            <a:extLst>
              <a:ext uri="{FF2B5EF4-FFF2-40B4-BE49-F238E27FC236}">
                <a16:creationId xmlns:a16="http://schemas.microsoft.com/office/drawing/2014/main" id="{CF982F56-BE0C-4F28-9A30-C08E7BEFBFD3}"/>
              </a:ext>
            </a:extLst>
          </p:cNvPr>
          <p:cNvSpPr txBox="1"/>
          <p:nvPr/>
        </p:nvSpPr>
        <p:spPr>
          <a:xfrm>
            <a:off x="9405543" y="5249756"/>
            <a:ext cx="2742110" cy="1538883"/>
          </a:xfrm>
          <a:prstGeom prst="rect">
            <a:avLst/>
          </a:prstGeom>
          <a:noFill/>
        </p:spPr>
        <p:txBody>
          <a:bodyPr wrap="square">
            <a:spAutoFit/>
          </a:bodyPr>
          <a:lstStyle/>
          <a:p>
            <a:pPr marL="114300" indent="-114300"/>
            <a:r>
              <a:rPr lang="en-US" sz="2000" dirty="0">
                <a:latin typeface="Gill Sans Nova" panose="020B0602020104020203" pitchFamily="34" charset="0"/>
                <a:cs typeface="Helvetica" panose="020B0604020202020204" pitchFamily="34" charset="0"/>
              </a:rPr>
              <a:t>Internalist (biological)</a:t>
            </a:r>
            <a:br>
              <a:rPr lang="en-US" sz="20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&lt; Structural</a:t>
            </a:r>
          </a:p>
          <a:p>
            <a:pPr marL="114300" indent="-114300"/>
            <a:endParaRPr lang="en-US" sz="1050" dirty="0">
              <a:latin typeface="Gill Sans Nova" panose="020B0602020104020203" pitchFamily="34" charset="0"/>
              <a:cs typeface="Helvetica" panose="020B0604020202020204" pitchFamily="34" charset="0"/>
            </a:endParaRPr>
          </a:p>
          <a:p>
            <a:pPr marL="114300" indent="-114300"/>
            <a:r>
              <a:rPr lang="en-US" sz="2000" dirty="0">
                <a:latin typeface="Gill Sans Nova" panose="020B0602020104020203" pitchFamily="34" charset="0"/>
                <a:cs typeface="Helvetica" panose="020B0604020202020204" pitchFamily="34" charset="0"/>
              </a:rPr>
              <a:t>Internalist (cultural) maybe in the middle?</a:t>
            </a:r>
          </a:p>
        </p:txBody>
      </p:sp>
      <p:sp>
        <p:nvSpPr>
          <p:cNvPr id="2" name="TextBox 1">
            <a:extLst>
              <a:ext uri="{FF2B5EF4-FFF2-40B4-BE49-F238E27FC236}">
                <a16:creationId xmlns:a16="http://schemas.microsoft.com/office/drawing/2014/main" id="{3F8460E6-E649-4F6C-A801-948AC195F018}"/>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Tree>
    <p:extLst>
      <p:ext uri="{BB962C8B-B14F-4D97-AF65-F5344CB8AC3E}">
        <p14:creationId xmlns:p14="http://schemas.microsoft.com/office/powerpoint/2010/main" val="579604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We observe different frequencies of a property across categories.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681AAF69-7B7C-4387-9F4F-CEF209333D60}"/>
              </a:ext>
            </a:extLst>
          </p:cNvPr>
          <p:cNvGrpSpPr/>
          <p:nvPr/>
        </p:nvGrpSpPr>
        <p:grpSpPr>
          <a:xfrm>
            <a:off x="7561294" y="1280220"/>
            <a:ext cx="1457724" cy="1447799"/>
            <a:chOff x="10605702" y="2724845"/>
            <a:chExt cx="1457724" cy="1447799"/>
          </a:xfrm>
        </p:grpSpPr>
        <p:sp>
          <p:nvSpPr>
            <p:cNvPr id="23" name="Oval 22">
              <a:extLst>
                <a:ext uri="{FF2B5EF4-FFF2-40B4-BE49-F238E27FC236}">
                  <a16:creationId xmlns:a16="http://schemas.microsoft.com/office/drawing/2014/main" id="{AC5C3E72-F1D1-4234-9973-1135BA1C1EFE}"/>
                </a:ext>
              </a:extLst>
            </p:cNvPr>
            <p:cNvSpPr/>
            <p:nvPr/>
          </p:nvSpPr>
          <p:spPr>
            <a:xfrm flipH="1">
              <a:off x="10605702" y="3439374"/>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3EA6F8D-D606-47A7-B10B-F6A0571C8010}"/>
                </a:ext>
              </a:extLst>
            </p:cNvPr>
            <p:cNvGrpSpPr/>
            <p:nvPr/>
          </p:nvGrpSpPr>
          <p:grpSpPr>
            <a:xfrm flipH="1">
              <a:off x="10756624" y="2724845"/>
              <a:ext cx="1059520" cy="1300122"/>
              <a:chOff x="9347996" y="3061105"/>
              <a:chExt cx="2088437" cy="2562692"/>
            </a:xfrm>
          </p:grpSpPr>
          <p:pic>
            <p:nvPicPr>
              <p:cNvPr id="25" name="Picture 24" descr="A picture containing shape&#10;&#10;Description automatically generated">
                <a:extLst>
                  <a:ext uri="{FF2B5EF4-FFF2-40B4-BE49-F238E27FC236}">
                    <a16:creationId xmlns:a16="http://schemas.microsoft.com/office/drawing/2014/main" id="{5A60D3D9-C7CC-44A4-8012-C5C3993D2516}"/>
                  </a:ext>
                </a:extLst>
              </p:cNvPr>
              <p:cNvPicPr>
                <a:picLocks noChangeAspect="1"/>
              </p:cNvPicPr>
              <p:nvPr/>
            </p:nvPicPr>
            <p:blipFill rotWithShape="1">
              <a:blip r:embed="rId3">
                <a:lum bright="70000" contrast="-70000"/>
              </a:blip>
              <a:srcRect l="32963" r="31296" b="14815"/>
              <a:stretch/>
            </p:blipFill>
            <p:spPr>
              <a:xfrm>
                <a:off x="9347996" y="3061105"/>
                <a:ext cx="1028532" cy="2451428"/>
              </a:xfrm>
              <a:prstGeom prst="rect">
                <a:avLst/>
              </a:prstGeom>
            </p:spPr>
          </p:pic>
          <p:pic>
            <p:nvPicPr>
              <p:cNvPr id="27" name="Picture 26" descr="A picture containing shape&#10;&#10;Description automatically generated">
                <a:extLst>
                  <a:ext uri="{FF2B5EF4-FFF2-40B4-BE49-F238E27FC236}">
                    <a16:creationId xmlns:a16="http://schemas.microsoft.com/office/drawing/2014/main" id="{FF56CC63-152F-4C27-8DE9-67495DE7EF8F}"/>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grpSp>
      </p:grpSp>
      <p:grpSp>
        <p:nvGrpSpPr>
          <p:cNvPr id="29" name="Group 28">
            <a:extLst>
              <a:ext uri="{FF2B5EF4-FFF2-40B4-BE49-F238E27FC236}">
                <a16:creationId xmlns:a16="http://schemas.microsoft.com/office/drawing/2014/main" id="{B4D7E65A-1B8B-4B34-A89E-05C5944C8216}"/>
              </a:ext>
            </a:extLst>
          </p:cNvPr>
          <p:cNvGrpSpPr/>
          <p:nvPr/>
        </p:nvGrpSpPr>
        <p:grpSpPr>
          <a:xfrm>
            <a:off x="4697593" y="1229946"/>
            <a:ext cx="2773607" cy="1805200"/>
            <a:chOff x="7742001" y="2674571"/>
            <a:chExt cx="2773607" cy="1805200"/>
          </a:xfrm>
        </p:grpSpPr>
        <p:sp>
          <p:nvSpPr>
            <p:cNvPr id="30" name="Oval 29">
              <a:extLst>
                <a:ext uri="{FF2B5EF4-FFF2-40B4-BE49-F238E27FC236}">
                  <a16:creationId xmlns:a16="http://schemas.microsoft.com/office/drawing/2014/main" id="{76CD273F-3104-48A7-9819-164F1C1DF062}"/>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shape&#10;&#10;Description automatically generated">
              <a:extLst>
                <a:ext uri="{FF2B5EF4-FFF2-40B4-BE49-F238E27FC236}">
                  <a16:creationId xmlns:a16="http://schemas.microsoft.com/office/drawing/2014/main" id="{33EC42C5-B457-4A07-8019-2F3217CC7F81}"/>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9" name="Picture 48" descr="A picture containing shape&#10;&#10;Description automatically generated">
              <a:extLst>
                <a:ext uri="{FF2B5EF4-FFF2-40B4-BE49-F238E27FC236}">
                  <a16:creationId xmlns:a16="http://schemas.microsoft.com/office/drawing/2014/main" id="{44C16E81-CA58-4A06-82F3-7ABAB2B633EB}"/>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50" name="Picture 49" descr="A picture containing shape&#10;&#10;Description automatically generated">
              <a:extLst>
                <a:ext uri="{FF2B5EF4-FFF2-40B4-BE49-F238E27FC236}">
                  <a16:creationId xmlns:a16="http://schemas.microsoft.com/office/drawing/2014/main" id="{D3C5F301-258A-472D-AC38-111C34118B7E}"/>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sp>
        <p:nvSpPr>
          <p:cNvPr id="51" name="Oval 50">
            <a:extLst>
              <a:ext uri="{FF2B5EF4-FFF2-40B4-BE49-F238E27FC236}">
                <a16:creationId xmlns:a16="http://schemas.microsoft.com/office/drawing/2014/main" id="{41E13B68-21A6-435D-961A-22B83EB0E511}"/>
              </a:ext>
            </a:extLst>
          </p:cNvPr>
          <p:cNvSpPr/>
          <p:nvPr/>
        </p:nvSpPr>
        <p:spPr>
          <a:xfrm flipH="1">
            <a:off x="6075740" y="3294871"/>
            <a:ext cx="2435095"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52" name="Straight Arrow Connector 51">
            <a:extLst>
              <a:ext uri="{FF2B5EF4-FFF2-40B4-BE49-F238E27FC236}">
                <a16:creationId xmlns:a16="http://schemas.microsoft.com/office/drawing/2014/main" id="{229DA7E0-7B21-4EF8-B50A-D6A7430112FD}"/>
              </a:ext>
            </a:extLst>
          </p:cNvPr>
          <p:cNvCxnSpPr>
            <a:cxnSpLocks/>
            <a:stCxn id="30" idx="4"/>
            <a:endCxn id="51" idx="0"/>
          </p:cNvCxnSpPr>
          <p:nvPr/>
        </p:nvCxnSpPr>
        <p:spPr>
          <a:xfrm>
            <a:off x="6084396" y="3035146"/>
            <a:ext cx="1208891" cy="259725"/>
          </a:xfrm>
          <a:prstGeom prst="straightConnector1">
            <a:avLst/>
          </a:prstGeom>
          <a:ln w="88900">
            <a:solidFill>
              <a:srgbClr val="C09200"/>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D4803F98-1524-4A32-96BE-8AF40CCB48BD}"/>
              </a:ext>
            </a:extLst>
          </p:cNvPr>
          <p:cNvGrpSpPr/>
          <p:nvPr/>
        </p:nvGrpSpPr>
        <p:grpSpPr>
          <a:xfrm>
            <a:off x="3156905" y="1273704"/>
            <a:ext cx="1457724" cy="1532774"/>
            <a:chOff x="6201313" y="2718329"/>
            <a:chExt cx="1457724" cy="1532774"/>
          </a:xfrm>
        </p:grpSpPr>
        <p:sp>
          <p:nvSpPr>
            <p:cNvPr id="54" name="Oval 53">
              <a:extLst>
                <a:ext uri="{FF2B5EF4-FFF2-40B4-BE49-F238E27FC236}">
                  <a16:creationId xmlns:a16="http://schemas.microsoft.com/office/drawing/2014/main" id="{97A12CCD-A489-4652-AC1D-088D87E75E72}"/>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61005A40-A925-4D82-8BCE-984FAAB9A61F}"/>
                </a:ext>
              </a:extLst>
            </p:cNvPr>
            <p:cNvGrpSpPr/>
            <p:nvPr/>
          </p:nvGrpSpPr>
          <p:grpSpPr>
            <a:xfrm flipH="1">
              <a:off x="6505148" y="2718329"/>
              <a:ext cx="988882" cy="1332509"/>
              <a:chOff x="1003384" y="3002960"/>
              <a:chExt cx="1949201" cy="2626529"/>
            </a:xfrm>
          </p:grpSpPr>
          <p:pic>
            <p:nvPicPr>
              <p:cNvPr id="56" name="Picture 55" descr="A picture containing shape&#10;&#10;Description automatically generated">
                <a:extLst>
                  <a:ext uri="{FF2B5EF4-FFF2-40B4-BE49-F238E27FC236}">
                    <a16:creationId xmlns:a16="http://schemas.microsoft.com/office/drawing/2014/main" id="{813E3CCE-C4C0-44EE-9F46-294CF3CA52B7}"/>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57" name="Picture 56" descr="A picture containing shape&#10;&#10;Description automatically generated">
                <a:extLst>
                  <a:ext uri="{FF2B5EF4-FFF2-40B4-BE49-F238E27FC236}">
                    <a16:creationId xmlns:a16="http://schemas.microsoft.com/office/drawing/2014/main" id="{78C8B45B-0183-4A2A-B5C1-5B55FECB9E4F}"/>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58" name="Oval 57">
            <a:extLst>
              <a:ext uri="{FF2B5EF4-FFF2-40B4-BE49-F238E27FC236}">
                <a16:creationId xmlns:a16="http://schemas.microsoft.com/office/drawing/2014/main" id="{E6AB098E-A1DD-4579-A6B4-FC695729EE9C}"/>
              </a:ext>
            </a:extLst>
          </p:cNvPr>
          <p:cNvSpPr/>
          <p:nvPr/>
        </p:nvSpPr>
        <p:spPr>
          <a:xfrm flipH="1">
            <a:off x="3982542" y="3283102"/>
            <a:ext cx="2030980"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59" name="Straight Arrow Connector 58">
            <a:extLst>
              <a:ext uri="{FF2B5EF4-FFF2-40B4-BE49-F238E27FC236}">
                <a16:creationId xmlns:a16="http://schemas.microsoft.com/office/drawing/2014/main" id="{219967DF-2CA2-4E20-A39C-1B39F36F868B}"/>
              </a:ext>
            </a:extLst>
          </p:cNvPr>
          <p:cNvCxnSpPr>
            <a:cxnSpLocks/>
            <a:stCxn id="30" idx="4"/>
            <a:endCxn id="58" idx="0"/>
          </p:cNvCxnSpPr>
          <p:nvPr/>
        </p:nvCxnSpPr>
        <p:spPr>
          <a:xfrm flipH="1">
            <a:off x="4998032" y="3035146"/>
            <a:ext cx="1086364" cy="247956"/>
          </a:xfrm>
          <a:prstGeom prst="straightConnector1">
            <a:avLst/>
          </a:prstGeom>
          <a:ln w="88900">
            <a:solidFill>
              <a:srgbClr val="C09200"/>
            </a:solidFill>
            <a:prstDash val="sysDot"/>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51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chart&#10;&#10;Description automatically generated">
            <a:extLst>
              <a:ext uri="{FF2B5EF4-FFF2-40B4-BE49-F238E27FC236}">
                <a16:creationId xmlns:a16="http://schemas.microsoft.com/office/drawing/2014/main" id="{94E72370-D536-46A9-9190-56356582B575}"/>
              </a:ext>
            </a:extLst>
          </p:cNvPr>
          <p:cNvPicPr>
            <a:picLocks noChangeAspect="1"/>
          </p:cNvPicPr>
          <p:nvPr/>
        </p:nvPicPr>
        <p:blipFill>
          <a:blip r:embed="rId3"/>
          <a:stretch>
            <a:fillRect/>
          </a:stretch>
        </p:blipFill>
        <p:spPr>
          <a:xfrm>
            <a:off x="688962" y="1151632"/>
            <a:ext cx="8978907" cy="5541268"/>
          </a:xfrm>
          <a:prstGeom prst="rect">
            <a:avLst/>
          </a:prstGeom>
        </p:spPr>
      </p:pic>
      <p:sp>
        <p:nvSpPr>
          <p:cNvPr id="15" name="Title 1">
            <a:extLst>
              <a:ext uri="{FF2B5EF4-FFF2-40B4-BE49-F238E27FC236}">
                <a16:creationId xmlns:a16="http://schemas.microsoft.com/office/drawing/2014/main" id="{4CEAEFC3-502A-4FA5-8092-A4C9CD9EF15F}"/>
              </a:ext>
            </a:extLst>
          </p:cNvPr>
          <p:cNvSpPr txBox="1">
            <a:spLocks/>
          </p:cNvSpPr>
          <p:nvPr/>
        </p:nvSpPr>
        <p:spPr>
          <a:xfrm>
            <a:off x="575868" y="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Structural construals allow for greater possibility of change.</a:t>
            </a:r>
          </a:p>
        </p:txBody>
      </p:sp>
      <p:grpSp>
        <p:nvGrpSpPr>
          <p:cNvPr id="19" name="Group 18">
            <a:extLst>
              <a:ext uri="{FF2B5EF4-FFF2-40B4-BE49-F238E27FC236}">
                <a16:creationId xmlns:a16="http://schemas.microsoft.com/office/drawing/2014/main" id="{575938A2-1033-4847-B74C-59F675F68253}"/>
              </a:ext>
            </a:extLst>
          </p:cNvPr>
          <p:cNvGrpSpPr/>
          <p:nvPr/>
        </p:nvGrpSpPr>
        <p:grpSpPr>
          <a:xfrm>
            <a:off x="9105900" y="6007100"/>
            <a:ext cx="3060700" cy="698500"/>
            <a:chOff x="9105900" y="6007100"/>
            <a:chExt cx="3060700" cy="698500"/>
          </a:xfrm>
        </p:grpSpPr>
        <p:sp>
          <p:nvSpPr>
            <p:cNvPr id="16" name="Title 1">
              <a:extLst>
                <a:ext uri="{FF2B5EF4-FFF2-40B4-BE49-F238E27FC236}">
                  <a16:creationId xmlns:a16="http://schemas.microsoft.com/office/drawing/2014/main" id="{0882AEDD-608E-43F2-8074-3A9A4C297C01}"/>
                </a:ext>
              </a:extLst>
            </p:cNvPr>
            <p:cNvSpPr txBox="1">
              <a:spLocks/>
            </p:cNvSpPr>
            <p:nvPr/>
          </p:nvSpPr>
          <p:spPr>
            <a:xfrm>
              <a:off x="9105900" y="6070600"/>
              <a:ext cx="3060700"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dirty="0">
                  <a:solidFill>
                    <a:schemeClr val="tx1"/>
                  </a:solidFill>
                  <a:latin typeface="Helvetica" panose="020B0604020202020204" pitchFamily="34" charset="0"/>
                  <a:cs typeface="Helvetica" panose="020B0604020202020204" pitchFamily="34" charset="0"/>
                </a:rPr>
                <a:t>= 95% bootstrap CIs</a:t>
              </a:r>
            </a:p>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pic>
          <p:nvPicPr>
            <p:cNvPr id="18" name="Picture 17">
              <a:extLst>
                <a:ext uri="{FF2B5EF4-FFF2-40B4-BE49-F238E27FC236}">
                  <a16:creationId xmlns:a16="http://schemas.microsoft.com/office/drawing/2014/main" id="{62DA15F2-81D8-44EB-8E53-2A014BFCB939}"/>
                </a:ext>
              </a:extLst>
            </p:cNvPr>
            <p:cNvPicPr>
              <a:picLocks noChangeAspect="1"/>
            </p:cNvPicPr>
            <p:nvPr/>
          </p:nvPicPr>
          <p:blipFill>
            <a:blip r:embed="rId4"/>
            <a:stretch>
              <a:fillRect/>
            </a:stretch>
          </p:blipFill>
          <p:spPr>
            <a:xfrm>
              <a:off x="10121896" y="6007100"/>
              <a:ext cx="152408" cy="247663"/>
            </a:xfrm>
            <a:prstGeom prst="rect">
              <a:avLst/>
            </a:prstGeom>
          </p:spPr>
        </p:pic>
      </p:grpSp>
      <p:sp>
        <p:nvSpPr>
          <p:cNvPr id="20" name="Rectangle 1">
            <a:extLst>
              <a:ext uri="{FF2B5EF4-FFF2-40B4-BE49-F238E27FC236}">
                <a16:creationId xmlns:a16="http://schemas.microsoft.com/office/drawing/2014/main" id="{5D9B5A6D-C34C-4BB2-9628-9C1E9A9C52C8}"/>
              </a:ext>
            </a:extLst>
          </p:cNvPr>
          <p:cNvSpPr>
            <a:spLocks noChangeArrowheads="1"/>
          </p:cNvSpPr>
          <p:nvPr/>
        </p:nvSpPr>
        <p:spPr bwMode="auto">
          <a:xfrm>
            <a:off x="4636945" y="3820667"/>
            <a:ext cx="816249" cy="646331"/>
          </a:xfrm>
          <a:prstGeom prst="rect">
            <a:avLst/>
          </a:prstGeom>
          <a:noFill/>
          <a:ln>
            <a:noFill/>
          </a:ln>
          <a:effec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solidFill>
                  <a:schemeClr val="accent1"/>
                </a:solidFill>
                <a:effectLst/>
                <a:latin typeface="Helvetica" panose="020B0604020202020204" pitchFamily="34" charset="0"/>
                <a:cs typeface="Helvetica" panose="020B0604020202020204" pitchFamily="34" charset="0"/>
              </a:rPr>
              <a:t>**</a:t>
            </a:r>
            <a:endParaRPr lang="en-US" altLang="en-US" sz="1400" b="1" i="1" dirty="0">
              <a:solidFill>
                <a:schemeClr val="accent1"/>
              </a:solidFill>
              <a:latin typeface="Helvetica" panose="020B0604020202020204" pitchFamily="34" charset="0"/>
              <a:cs typeface="Helvetica"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400" i="1" dirty="0">
                <a:solidFill>
                  <a:schemeClr val="accent1"/>
                </a:solidFill>
                <a:latin typeface="Helvetica" panose="020B0604020202020204" pitchFamily="34" charset="0"/>
                <a:cs typeface="Helvetica" panose="020B0604020202020204" pitchFamily="34" charset="0"/>
              </a:rPr>
              <a:t>BF</a:t>
            </a:r>
            <a:r>
              <a:rPr lang="en-US" altLang="en-US" sz="1400" dirty="0">
                <a:solidFill>
                  <a:schemeClr val="accent1"/>
                </a:solidFill>
                <a:latin typeface="Helvetica" panose="020B0604020202020204" pitchFamily="34" charset="0"/>
                <a:cs typeface="Helvetica" panose="020B0604020202020204" pitchFamily="34" charset="0"/>
              </a:rPr>
              <a:t> = 19</a:t>
            </a:r>
          </a:p>
        </p:txBody>
      </p:sp>
      <p:sp>
        <p:nvSpPr>
          <p:cNvPr id="22" name="Right Brace 21">
            <a:extLst>
              <a:ext uri="{FF2B5EF4-FFF2-40B4-BE49-F238E27FC236}">
                <a16:creationId xmlns:a16="http://schemas.microsoft.com/office/drawing/2014/main" id="{CBB510F9-2D5E-4455-9A8F-4AF72FB1BFE2}"/>
              </a:ext>
            </a:extLst>
          </p:cNvPr>
          <p:cNvSpPr/>
          <p:nvPr/>
        </p:nvSpPr>
        <p:spPr>
          <a:xfrm rot="16200000">
            <a:off x="4978711" y="3165722"/>
            <a:ext cx="132720" cy="2006596"/>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29" name="Rectangle 1">
            <a:extLst>
              <a:ext uri="{FF2B5EF4-FFF2-40B4-BE49-F238E27FC236}">
                <a16:creationId xmlns:a16="http://schemas.microsoft.com/office/drawing/2014/main" id="{67F226ED-5338-4636-BE46-6B2ED5502612}"/>
              </a:ext>
            </a:extLst>
          </p:cNvPr>
          <p:cNvSpPr>
            <a:spLocks noChangeArrowheads="1"/>
          </p:cNvSpPr>
          <p:nvPr/>
        </p:nvSpPr>
        <p:spPr bwMode="auto">
          <a:xfrm>
            <a:off x="5842097" y="3272006"/>
            <a:ext cx="603050" cy="430887"/>
          </a:xfrm>
          <a:prstGeom prst="rect">
            <a:avLst/>
          </a:prstGeom>
          <a:noFill/>
          <a:ln>
            <a:noFill/>
          </a:ln>
          <a:effec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solidFill>
                  <a:schemeClr val="accent1"/>
                </a:solidFill>
                <a:effectLst/>
                <a:latin typeface="Helvetica" panose="020B0604020202020204" pitchFamily="34" charset="0"/>
                <a:cs typeface="Helvetica" panose="020B0604020202020204" pitchFamily="34" charset="0"/>
              </a:rPr>
              <a:t>***</a:t>
            </a:r>
            <a:endParaRPr kumimoji="0" lang="en-US" altLang="en-US" sz="6000" b="1" i="0" u="none" strike="noStrike" cap="none" normalizeH="0" baseline="0" dirty="0">
              <a:ln>
                <a:noFill/>
              </a:ln>
              <a:solidFill>
                <a:schemeClr val="accent1"/>
              </a:solidFill>
              <a:effectLst/>
              <a:latin typeface="Helvetica" panose="020B0604020202020204" pitchFamily="34" charset="0"/>
              <a:cs typeface="Helvetica" panose="020B0604020202020204" pitchFamily="34" charset="0"/>
            </a:endParaRPr>
          </a:p>
        </p:txBody>
      </p:sp>
      <p:sp>
        <p:nvSpPr>
          <p:cNvPr id="30" name="Right Brace 29">
            <a:extLst>
              <a:ext uri="{FF2B5EF4-FFF2-40B4-BE49-F238E27FC236}">
                <a16:creationId xmlns:a16="http://schemas.microsoft.com/office/drawing/2014/main" id="{9E9BDBEA-E72E-4BDC-A10A-1F0F99234EE3}"/>
              </a:ext>
            </a:extLst>
          </p:cNvPr>
          <p:cNvSpPr/>
          <p:nvPr/>
        </p:nvSpPr>
        <p:spPr>
          <a:xfrm rot="16200000">
            <a:off x="6077262" y="1512775"/>
            <a:ext cx="132721" cy="4203696"/>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31" name="Rectangle 1">
            <a:extLst>
              <a:ext uri="{FF2B5EF4-FFF2-40B4-BE49-F238E27FC236}">
                <a16:creationId xmlns:a16="http://schemas.microsoft.com/office/drawing/2014/main" id="{F2E87232-4C71-409A-8D17-30B91C27E39A}"/>
              </a:ext>
            </a:extLst>
          </p:cNvPr>
          <p:cNvSpPr>
            <a:spLocks noChangeArrowheads="1"/>
          </p:cNvSpPr>
          <p:nvPr/>
        </p:nvSpPr>
        <p:spPr bwMode="auto">
          <a:xfrm>
            <a:off x="6723373" y="3803035"/>
            <a:ext cx="865943" cy="553998"/>
          </a:xfrm>
          <a:prstGeom prst="rect">
            <a:avLst/>
          </a:prstGeom>
          <a:noFill/>
          <a:ln>
            <a:noFill/>
          </a:ln>
          <a:effec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400" i="1" dirty="0">
                <a:solidFill>
                  <a:schemeClr val="bg1">
                    <a:lumMod val="75000"/>
                  </a:schemeClr>
                </a:solidFill>
                <a:latin typeface="Helvetica" panose="020B0604020202020204" pitchFamily="34" charset="0"/>
                <a:cs typeface="Helvetica" panose="020B0604020202020204" pitchFamily="34" charset="0"/>
              </a:rPr>
              <a:t>p </a:t>
            </a:r>
            <a:r>
              <a:rPr lang="en-US" altLang="en-US" sz="1400" dirty="0">
                <a:solidFill>
                  <a:schemeClr val="bg1">
                    <a:lumMod val="75000"/>
                  </a:schemeClr>
                </a:solidFill>
                <a:latin typeface="Helvetica" panose="020B0604020202020204" pitchFamily="34" charset="0"/>
                <a:cs typeface="Helvetica" panose="020B0604020202020204" pitchFamily="34" charset="0"/>
              </a:rPr>
              <a:t>= 0.19</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800" dirty="0">
              <a:solidFill>
                <a:schemeClr val="bg1">
                  <a:lumMod val="75000"/>
                </a:schemeClr>
              </a:solidFill>
              <a:latin typeface="Helvetica" panose="020B0604020202020204" pitchFamily="34" charset="0"/>
              <a:cs typeface="Helvetica"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400" i="1" dirty="0">
                <a:solidFill>
                  <a:schemeClr val="bg1">
                    <a:lumMod val="75000"/>
                  </a:schemeClr>
                </a:solidFill>
                <a:latin typeface="Helvetica" panose="020B0604020202020204" pitchFamily="34" charset="0"/>
                <a:cs typeface="Helvetica" panose="020B0604020202020204" pitchFamily="34" charset="0"/>
              </a:rPr>
              <a:t>BF</a:t>
            </a:r>
            <a:r>
              <a:rPr lang="en-US" altLang="en-US" sz="1400" dirty="0">
                <a:solidFill>
                  <a:schemeClr val="bg1">
                    <a:lumMod val="75000"/>
                  </a:schemeClr>
                </a:solidFill>
                <a:latin typeface="Helvetica" panose="020B0604020202020204" pitchFamily="34" charset="0"/>
                <a:cs typeface="Helvetica" panose="020B0604020202020204" pitchFamily="34" charset="0"/>
              </a:rPr>
              <a:t> = 1.2</a:t>
            </a:r>
          </a:p>
        </p:txBody>
      </p:sp>
      <p:sp>
        <p:nvSpPr>
          <p:cNvPr id="32" name="Right Brace 31">
            <a:extLst>
              <a:ext uri="{FF2B5EF4-FFF2-40B4-BE49-F238E27FC236}">
                <a16:creationId xmlns:a16="http://schemas.microsoft.com/office/drawing/2014/main" id="{26B729C6-0E60-42EC-ABEA-3495B4443ED4}"/>
              </a:ext>
            </a:extLst>
          </p:cNvPr>
          <p:cNvSpPr/>
          <p:nvPr/>
        </p:nvSpPr>
        <p:spPr>
          <a:xfrm rot="16200000">
            <a:off x="7089986" y="3076524"/>
            <a:ext cx="132720" cy="2006596"/>
          </a:xfrm>
          <a:prstGeom prst="righ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34" name="Title 1">
            <a:extLst>
              <a:ext uri="{FF2B5EF4-FFF2-40B4-BE49-F238E27FC236}">
                <a16:creationId xmlns:a16="http://schemas.microsoft.com/office/drawing/2014/main" id="{C4A94F94-09C2-48C6-A532-4D96D5762AFA}"/>
              </a:ext>
            </a:extLst>
          </p:cNvPr>
          <p:cNvSpPr txBox="1">
            <a:spLocks/>
          </p:cNvSpPr>
          <p:nvPr/>
        </p:nvSpPr>
        <p:spPr>
          <a:xfrm>
            <a:off x="-811212" y="6195370"/>
            <a:ext cx="5325473"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endParaRPr lang="en-US" sz="1800" dirty="0">
              <a:solidFill>
                <a:schemeClr val="tx1"/>
              </a:solidFill>
              <a:latin typeface="Helvetica" panose="020B0604020202020204" pitchFamily="34" charset="0"/>
              <a:cs typeface="Helvetica" panose="020B0604020202020204" pitchFamily="34" charset="0"/>
            </a:endParaRPr>
          </a:p>
        </p:txBody>
      </p:sp>
      <p:sp>
        <p:nvSpPr>
          <p:cNvPr id="6" name="TextBox 5">
            <a:extLst>
              <a:ext uri="{FF2B5EF4-FFF2-40B4-BE49-F238E27FC236}">
                <a16:creationId xmlns:a16="http://schemas.microsoft.com/office/drawing/2014/main" id="{83A9A96A-2B9D-4B2A-9C6B-62772275DD91}"/>
              </a:ext>
            </a:extLst>
          </p:cNvPr>
          <p:cNvSpPr txBox="1"/>
          <p:nvPr/>
        </p:nvSpPr>
        <p:spPr>
          <a:xfrm>
            <a:off x="9394868" y="5008268"/>
            <a:ext cx="2797132" cy="1246495"/>
          </a:xfrm>
          <a:prstGeom prst="rect">
            <a:avLst/>
          </a:prstGeom>
          <a:noFill/>
        </p:spPr>
        <p:txBody>
          <a:bodyPr wrap="square">
            <a:spAutoFit/>
          </a:bodyPr>
          <a:lstStyle/>
          <a:p>
            <a:pPr algn="r"/>
            <a:r>
              <a:rPr lang="en-US" sz="1500" dirty="0" err="1">
                <a:latin typeface="Courier New" panose="02070309020205020404" pitchFamily="49" charset="0"/>
                <a:ea typeface="Cambria" panose="02040503050406030204" pitchFamily="18" charset="0"/>
                <a:cs typeface="Courier New" panose="02070309020205020404" pitchFamily="49" charset="0"/>
              </a:rPr>
              <a:t>lm</a:t>
            </a:r>
            <a:r>
              <a:rPr lang="en-US" sz="1500" dirty="0">
                <a:latin typeface="Courier New" panose="02070309020205020404" pitchFamily="49" charset="0"/>
                <a:ea typeface="Cambria" panose="02040503050406030204" pitchFamily="18" charset="0"/>
                <a:cs typeface="Courier New" panose="02070309020205020404" pitchFamily="49" charset="0"/>
              </a:rPr>
              <a:t>(</a:t>
            </a:r>
            <a:r>
              <a:rPr lang="en-US" sz="1500" dirty="0" err="1">
                <a:latin typeface="Courier New" panose="02070309020205020404" pitchFamily="49" charset="0"/>
                <a:ea typeface="Cambria" panose="02040503050406030204" pitchFamily="18" charset="0"/>
                <a:cs typeface="Courier New" panose="02070309020205020404" pitchFamily="49" charset="0"/>
              </a:rPr>
              <a:t>possibility_change</a:t>
            </a:r>
            <a:r>
              <a:rPr lang="en-US" sz="1500" dirty="0">
                <a:latin typeface="Courier New" panose="02070309020205020404" pitchFamily="49" charset="0"/>
                <a:ea typeface="Cambria" panose="02040503050406030204" pitchFamily="18" charset="0"/>
                <a:cs typeface="Courier New" panose="02070309020205020404" pitchFamily="49" charset="0"/>
              </a:rPr>
              <a:t> ~ condition)</a:t>
            </a:r>
          </a:p>
          <a:p>
            <a:pPr algn="r"/>
            <a:r>
              <a:rPr lang="en-US" sz="1500" dirty="0" err="1">
                <a:latin typeface="Courier New" panose="02070309020205020404" pitchFamily="49" charset="0"/>
                <a:ea typeface="Cambria" panose="02040503050406030204" pitchFamily="18" charset="0"/>
                <a:cs typeface="Courier New" panose="02070309020205020404" pitchFamily="49" charset="0"/>
              </a:rPr>
              <a:t>brm</a:t>
            </a:r>
            <a:r>
              <a:rPr lang="en-US" sz="1500" dirty="0">
                <a:latin typeface="Courier New" panose="02070309020205020404" pitchFamily="49" charset="0"/>
                <a:ea typeface="Cambria" panose="02040503050406030204" pitchFamily="18" charset="0"/>
                <a:cs typeface="Courier New" panose="02070309020205020404" pitchFamily="49" charset="0"/>
              </a:rPr>
              <a:t>(</a:t>
            </a:r>
            <a:r>
              <a:rPr lang="en-US" sz="1500" dirty="0" err="1">
                <a:latin typeface="Courier New" panose="02070309020205020404" pitchFamily="49" charset="0"/>
                <a:ea typeface="Cambria" panose="02040503050406030204" pitchFamily="18" charset="0"/>
                <a:cs typeface="Courier New" panose="02070309020205020404" pitchFamily="49" charset="0"/>
              </a:rPr>
              <a:t>possibility_change</a:t>
            </a:r>
            <a:r>
              <a:rPr lang="en-US" sz="1500" dirty="0">
                <a:latin typeface="Courier New" panose="02070309020205020404" pitchFamily="49" charset="0"/>
                <a:ea typeface="Cambria" panose="02040503050406030204" pitchFamily="18" charset="0"/>
                <a:cs typeface="Courier New" panose="02070309020205020404" pitchFamily="49" charset="0"/>
              </a:rPr>
              <a:t> ~ condition)</a:t>
            </a:r>
          </a:p>
          <a:p>
            <a:pPr algn="r"/>
            <a:endParaRPr lang="en-US" sz="1500" dirty="0">
              <a:latin typeface="Courier New" panose="02070309020205020404" pitchFamily="49" charset="0"/>
              <a:ea typeface="Cambria" panose="02040503050406030204" pitchFamily="18" charset="0"/>
              <a:cs typeface="Courier New" panose="02070309020205020404" pitchFamily="49" charset="0"/>
            </a:endParaRPr>
          </a:p>
        </p:txBody>
      </p:sp>
    </p:spTree>
    <p:extLst>
      <p:ext uri="{BB962C8B-B14F-4D97-AF65-F5344CB8AC3E}">
        <p14:creationId xmlns:p14="http://schemas.microsoft.com/office/powerpoint/2010/main" val="393928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9" grpId="0"/>
      <p:bldP spid="30" grpId="0" animBg="1"/>
      <p:bldP spid="31" grpId="0"/>
      <p:bldP spid="32"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EA2DB1DD-0323-4FFC-96A0-9E66659718D6}"/>
              </a:ext>
            </a:extLst>
          </p:cNvPr>
          <p:cNvPicPr>
            <a:picLocks noChangeAspect="1"/>
          </p:cNvPicPr>
          <p:nvPr/>
        </p:nvPicPr>
        <p:blipFill>
          <a:blip r:embed="rId3"/>
          <a:srcRect/>
          <a:stretch/>
        </p:blipFill>
        <p:spPr>
          <a:xfrm>
            <a:off x="195827" y="1224554"/>
            <a:ext cx="9120537" cy="5629960"/>
          </a:xfrm>
          <a:prstGeom prst="rect">
            <a:avLst/>
          </a:prstGeom>
        </p:spPr>
      </p:pic>
      <p:pic>
        <p:nvPicPr>
          <p:cNvPr id="10" name="Picture 9" descr="Icon&#10;&#10;Description automatically generated">
            <a:extLst>
              <a:ext uri="{FF2B5EF4-FFF2-40B4-BE49-F238E27FC236}">
                <a16:creationId xmlns:a16="http://schemas.microsoft.com/office/drawing/2014/main" id="{64D3A610-8FFF-4BC5-8768-9757BEF728E8}"/>
              </a:ext>
            </a:extLst>
          </p:cNvPr>
          <p:cNvPicPr>
            <a:picLocks noChangeAspect="1"/>
          </p:cNvPicPr>
          <p:nvPr/>
        </p:nvPicPr>
        <p:blipFill>
          <a:blip r:embed="rId4"/>
          <a:stretch>
            <a:fillRect/>
          </a:stretch>
        </p:blipFill>
        <p:spPr>
          <a:xfrm>
            <a:off x="9517539" y="4928240"/>
            <a:ext cx="854591" cy="321516"/>
          </a:xfrm>
          <a:prstGeom prst="rect">
            <a:avLst/>
          </a:prstGeom>
        </p:spPr>
      </p:pic>
      <p:sp>
        <p:nvSpPr>
          <p:cNvPr id="11" name="TextBox 10">
            <a:extLst>
              <a:ext uri="{FF2B5EF4-FFF2-40B4-BE49-F238E27FC236}">
                <a16:creationId xmlns:a16="http://schemas.microsoft.com/office/drawing/2014/main" id="{CF982F56-BE0C-4F28-9A30-C08E7BEFBFD3}"/>
              </a:ext>
            </a:extLst>
          </p:cNvPr>
          <p:cNvSpPr txBox="1"/>
          <p:nvPr/>
        </p:nvSpPr>
        <p:spPr>
          <a:xfrm>
            <a:off x="9405543" y="5249756"/>
            <a:ext cx="2742110" cy="1538883"/>
          </a:xfrm>
          <a:prstGeom prst="rect">
            <a:avLst/>
          </a:prstGeom>
          <a:noFill/>
        </p:spPr>
        <p:txBody>
          <a:bodyPr wrap="square">
            <a:spAutoFit/>
          </a:bodyPr>
          <a:lstStyle/>
          <a:p>
            <a:pPr marL="114300" indent="-114300"/>
            <a:r>
              <a:rPr lang="en-US" sz="2000" dirty="0">
                <a:latin typeface="Gill Sans Nova" panose="020B0602020104020203" pitchFamily="34" charset="0"/>
                <a:cs typeface="Helvetica" panose="020B0604020202020204" pitchFamily="34" charset="0"/>
              </a:rPr>
              <a:t>Internalist (biological)</a:t>
            </a:r>
            <a:br>
              <a:rPr lang="en-US" sz="20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&gt; Structural</a:t>
            </a:r>
          </a:p>
          <a:p>
            <a:pPr marL="114300" indent="-114300"/>
            <a:endParaRPr lang="en-US" sz="1050" dirty="0">
              <a:latin typeface="Gill Sans Nova" panose="020B0602020104020203" pitchFamily="34" charset="0"/>
              <a:cs typeface="Helvetica" panose="020B0604020202020204" pitchFamily="34" charset="0"/>
            </a:endParaRPr>
          </a:p>
          <a:p>
            <a:pPr marL="114300" indent="-114300"/>
            <a:r>
              <a:rPr lang="en-US" sz="2000" dirty="0">
                <a:latin typeface="Gill Sans Nova" panose="020B0602020104020203" pitchFamily="34" charset="0"/>
                <a:cs typeface="Helvetica" panose="020B0604020202020204" pitchFamily="34" charset="0"/>
              </a:rPr>
              <a:t>Internalist (cultural) maybe in the middle?</a:t>
            </a:r>
          </a:p>
        </p:txBody>
      </p:sp>
      <p:pic>
        <p:nvPicPr>
          <p:cNvPr id="4" name="Picture 3" descr="A close up of a logo&#10;&#10;Description automatically generated">
            <a:extLst>
              <a:ext uri="{FF2B5EF4-FFF2-40B4-BE49-F238E27FC236}">
                <a16:creationId xmlns:a16="http://schemas.microsoft.com/office/drawing/2014/main" id="{A4DE19EB-FC60-4689-8A33-2CBE747F2803}"/>
              </a:ext>
            </a:extLst>
          </p:cNvPr>
          <p:cNvPicPr>
            <a:picLocks noChangeAspect="1"/>
          </p:cNvPicPr>
          <p:nvPr/>
        </p:nvPicPr>
        <p:blipFill>
          <a:blip r:embed="rId5"/>
          <a:stretch>
            <a:fillRect/>
          </a:stretch>
        </p:blipFill>
        <p:spPr>
          <a:xfrm>
            <a:off x="9395879" y="1318760"/>
            <a:ext cx="2604877" cy="1883584"/>
          </a:xfrm>
          <a:prstGeom prst="rect">
            <a:avLst/>
          </a:prstGeom>
        </p:spPr>
      </p:pic>
      <p:sp>
        <p:nvSpPr>
          <p:cNvPr id="6" name="Content Placeholder 2">
            <a:extLst>
              <a:ext uri="{FF2B5EF4-FFF2-40B4-BE49-F238E27FC236}">
                <a16:creationId xmlns:a16="http://schemas.microsoft.com/office/drawing/2014/main" id="{ACCF2F9A-5B0A-4E21-96A3-A002A8F01329}"/>
              </a:ext>
            </a:extLst>
          </p:cNvPr>
          <p:cNvSpPr txBox="1">
            <a:spLocks/>
          </p:cNvSpPr>
          <p:nvPr/>
        </p:nvSpPr>
        <p:spPr>
          <a:xfrm>
            <a:off x="0" y="548797"/>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dirty="0">
                <a:solidFill>
                  <a:schemeClr val="bg1">
                    <a:lumMod val="65000"/>
                  </a:schemeClr>
                </a:solidFill>
                <a:latin typeface="Gill Sans Nova" panose="020B0602020104020203" pitchFamily="34" charset="0"/>
              </a:rPr>
              <a:t>greater possibility of change – </a:t>
            </a:r>
            <a:r>
              <a:rPr lang="en-US" sz="2800" b="1" dirty="0">
                <a:solidFill>
                  <a:schemeClr val="bg1"/>
                </a:solidFill>
                <a:latin typeface="Gill Sans Nova" panose="020B0602020104020203" pitchFamily="34" charset="0"/>
              </a:rPr>
              <a:t>normativity</a:t>
            </a:r>
            <a:r>
              <a:rPr lang="en-US" sz="2800" dirty="0">
                <a:solidFill>
                  <a:schemeClr val="bg1">
                    <a:lumMod val="65000"/>
                  </a:schemeClr>
                </a:solidFill>
                <a:latin typeface="Gill Sans Nova" panose="020B0602020104020203" pitchFamily="34" charset="0"/>
              </a:rPr>
              <a:t> – target of intervention</a:t>
            </a:r>
          </a:p>
        </p:txBody>
      </p:sp>
      <p:sp>
        <p:nvSpPr>
          <p:cNvPr id="7" name="TextBox 6">
            <a:extLst>
              <a:ext uri="{FF2B5EF4-FFF2-40B4-BE49-F238E27FC236}">
                <a16:creationId xmlns:a16="http://schemas.microsoft.com/office/drawing/2014/main" id="{942A2008-D35C-4E2A-A213-ABC1806D1A6D}"/>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Tree>
    <p:extLst>
      <p:ext uri="{BB962C8B-B14F-4D97-AF65-F5344CB8AC3E}">
        <p14:creationId xmlns:p14="http://schemas.microsoft.com/office/powerpoint/2010/main" val="21298503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treemap chart&#10;&#10;Description automatically generated">
            <a:extLst>
              <a:ext uri="{FF2B5EF4-FFF2-40B4-BE49-F238E27FC236}">
                <a16:creationId xmlns:a16="http://schemas.microsoft.com/office/drawing/2014/main" id="{FB9E4F2A-ABD7-4C23-B7E4-7CC77F8E45EE}"/>
              </a:ext>
            </a:extLst>
          </p:cNvPr>
          <p:cNvPicPr>
            <a:picLocks noChangeAspect="1"/>
          </p:cNvPicPr>
          <p:nvPr/>
        </p:nvPicPr>
        <p:blipFill>
          <a:blip r:embed="rId2"/>
          <a:stretch>
            <a:fillRect/>
          </a:stretch>
        </p:blipFill>
        <p:spPr>
          <a:xfrm>
            <a:off x="927100" y="1052448"/>
            <a:ext cx="10261608" cy="5541268"/>
          </a:xfrm>
          <a:prstGeom prst="rect">
            <a:avLst/>
          </a:prstGeom>
        </p:spPr>
      </p:pic>
      <p:sp>
        <p:nvSpPr>
          <p:cNvPr id="10" name="Title 1">
            <a:extLst>
              <a:ext uri="{FF2B5EF4-FFF2-40B4-BE49-F238E27FC236}">
                <a16:creationId xmlns:a16="http://schemas.microsoft.com/office/drawing/2014/main" id="{0EEF82BC-6B1E-4D23-9671-8783684048F6}"/>
              </a:ext>
            </a:extLst>
          </p:cNvPr>
          <p:cNvSpPr txBox="1">
            <a:spLocks/>
          </p:cNvSpPr>
          <p:nvPr/>
        </p:nvSpPr>
        <p:spPr>
          <a:xfrm>
            <a:off x="575868" y="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Structural construals decrease normativity.</a:t>
            </a:r>
          </a:p>
        </p:txBody>
      </p:sp>
      <p:sp>
        <p:nvSpPr>
          <p:cNvPr id="16" name="Title 1">
            <a:extLst>
              <a:ext uri="{FF2B5EF4-FFF2-40B4-BE49-F238E27FC236}">
                <a16:creationId xmlns:a16="http://schemas.microsoft.com/office/drawing/2014/main" id="{068B369C-02CE-4328-A93B-2C1E95DC08F6}"/>
              </a:ext>
            </a:extLst>
          </p:cNvPr>
          <p:cNvSpPr txBox="1">
            <a:spLocks/>
          </p:cNvSpPr>
          <p:nvPr/>
        </p:nvSpPr>
        <p:spPr>
          <a:xfrm>
            <a:off x="9105900" y="6070600"/>
            <a:ext cx="3060700"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endParaRPr lang="en-US" sz="1800" dirty="0">
              <a:solidFill>
                <a:schemeClr val="tx1"/>
              </a:solidFill>
              <a:latin typeface="Helvetica" panose="020B0604020202020204" pitchFamily="34" charset="0"/>
              <a:cs typeface="Helvetica" panose="020B0604020202020204" pitchFamily="34" charset="0"/>
            </a:endParaRPr>
          </a:p>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Tree>
    <p:extLst>
      <p:ext uri="{BB962C8B-B14F-4D97-AF65-F5344CB8AC3E}">
        <p14:creationId xmlns:p14="http://schemas.microsoft.com/office/powerpoint/2010/main" val="24041568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catter chart&#10;&#10;Description automatically generated">
            <a:extLst>
              <a:ext uri="{FF2B5EF4-FFF2-40B4-BE49-F238E27FC236}">
                <a16:creationId xmlns:a16="http://schemas.microsoft.com/office/drawing/2014/main" id="{B07D43B9-38A9-4F1E-AB10-A91757344E4A}"/>
              </a:ext>
            </a:extLst>
          </p:cNvPr>
          <p:cNvPicPr>
            <a:picLocks noChangeAspect="1"/>
          </p:cNvPicPr>
          <p:nvPr/>
        </p:nvPicPr>
        <p:blipFill>
          <a:blip r:embed="rId3"/>
          <a:stretch>
            <a:fillRect/>
          </a:stretch>
        </p:blipFill>
        <p:spPr>
          <a:xfrm>
            <a:off x="0" y="1701799"/>
            <a:ext cx="9436100" cy="5095493"/>
          </a:xfrm>
          <a:prstGeom prst="rect">
            <a:avLst/>
          </a:prstGeom>
        </p:spPr>
      </p:pic>
      <p:pic>
        <p:nvPicPr>
          <p:cNvPr id="3" name="Picture 2" descr="Chart, treemap chart&#10;&#10;Description automatically generated">
            <a:extLst>
              <a:ext uri="{FF2B5EF4-FFF2-40B4-BE49-F238E27FC236}">
                <a16:creationId xmlns:a16="http://schemas.microsoft.com/office/drawing/2014/main" id="{A80556D7-9926-405B-9181-2E346A0064E3}"/>
              </a:ext>
            </a:extLst>
          </p:cNvPr>
          <p:cNvPicPr>
            <a:picLocks noChangeAspect="1"/>
          </p:cNvPicPr>
          <p:nvPr/>
        </p:nvPicPr>
        <p:blipFill>
          <a:blip r:embed="rId4"/>
          <a:stretch>
            <a:fillRect/>
          </a:stretch>
        </p:blipFill>
        <p:spPr>
          <a:xfrm>
            <a:off x="8546630" y="1816100"/>
            <a:ext cx="3645370" cy="1968500"/>
          </a:xfrm>
          <a:prstGeom prst="rect">
            <a:avLst/>
          </a:prstGeom>
        </p:spPr>
      </p:pic>
      <p:sp>
        <p:nvSpPr>
          <p:cNvPr id="10" name="Title 1">
            <a:extLst>
              <a:ext uri="{FF2B5EF4-FFF2-40B4-BE49-F238E27FC236}">
                <a16:creationId xmlns:a16="http://schemas.microsoft.com/office/drawing/2014/main" id="{8D7A65CC-46E8-4C9A-B33F-86DC040B0ED9}"/>
              </a:ext>
            </a:extLst>
          </p:cNvPr>
          <p:cNvSpPr txBox="1">
            <a:spLocks/>
          </p:cNvSpPr>
          <p:nvPr/>
        </p:nvSpPr>
        <p:spPr>
          <a:xfrm>
            <a:off x="575868" y="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Structural construals decrease normativity.</a:t>
            </a:r>
          </a:p>
        </p:txBody>
      </p:sp>
      <p:grpSp>
        <p:nvGrpSpPr>
          <p:cNvPr id="15" name="Group 14">
            <a:extLst>
              <a:ext uri="{FF2B5EF4-FFF2-40B4-BE49-F238E27FC236}">
                <a16:creationId xmlns:a16="http://schemas.microsoft.com/office/drawing/2014/main" id="{72B34B60-6FBF-4345-9900-CD3D1980784F}"/>
              </a:ext>
            </a:extLst>
          </p:cNvPr>
          <p:cNvGrpSpPr/>
          <p:nvPr/>
        </p:nvGrpSpPr>
        <p:grpSpPr>
          <a:xfrm>
            <a:off x="9105900" y="6007100"/>
            <a:ext cx="3060700" cy="698500"/>
            <a:chOff x="9105900" y="6007100"/>
            <a:chExt cx="3060700" cy="698500"/>
          </a:xfrm>
        </p:grpSpPr>
        <p:sp>
          <p:nvSpPr>
            <p:cNvPr id="16" name="Title 1">
              <a:extLst>
                <a:ext uri="{FF2B5EF4-FFF2-40B4-BE49-F238E27FC236}">
                  <a16:creationId xmlns:a16="http://schemas.microsoft.com/office/drawing/2014/main" id="{A209E735-23F3-40D1-ADC7-8714062944C7}"/>
                </a:ext>
              </a:extLst>
            </p:cNvPr>
            <p:cNvSpPr txBox="1">
              <a:spLocks/>
            </p:cNvSpPr>
            <p:nvPr/>
          </p:nvSpPr>
          <p:spPr>
            <a:xfrm>
              <a:off x="9105900" y="6070600"/>
              <a:ext cx="3060700"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dirty="0">
                  <a:solidFill>
                    <a:schemeClr val="tx1"/>
                  </a:solidFill>
                  <a:latin typeface="Helvetica" panose="020B0604020202020204" pitchFamily="34" charset="0"/>
                  <a:cs typeface="Helvetica" panose="020B0604020202020204" pitchFamily="34" charset="0"/>
                </a:rPr>
                <a:t>= 95% bootstrap CIs</a:t>
              </a:r>
            </a:p>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pic>
          <p:nvPicPr>
            <p:cNvPr id="17" name="Picture 16">
              <a:extLst>
                <a:ext uri="{FF2B5EF4-FFF2-40B4-BE49-F238E27FC236}">
                  <a16:creationId xmlns:a16="http://schemas.microsoft.com/office/drawing/2014/main" id="{49E0E68B-7814-478E-954C-D29FA91EAD08}"/>
                </a:ext>
              </a:extLst>
            </p:cNvPr>
            <p:cNvPicPr>
              <a:picLocks noChangeAspect="1"/>
            </p:cNvPicPr>
            <p:nvPr/>
          </p:nvPicPr>
          <p:blipFill>
            <a:blip r:embed="rId5"/>
            <a:stretch>
              <a:fillRect/>
            </a:stretch>
          </p:blipFill>
          <p:spPr>
            <a:xfrm>
              <a:off x="10121896" y="6007100"/>
              <a:ext cx="152408" cy="247663"/>
            </a:xfrm>
            <a:prstGeom prst="rect">
              <a:avLst/>
            </a:prstGeom>
          </p:spPr>
        </p:pic>
      </p:grpSp>
      <p:sp>
        <p:nvSpPr>
          <p:cNvPr id="19" name="Rectangle 1">
            <a:extLst>
              <a:ext uri="{FF2B5EF4-FFF2-40B4-BE49-F238E27FC236}">
                <a16:creationId xmlns:a16="http://schemas.microsoft.com/office/drawing/2014/main" id="{51E441FB-6A53-4C52-9646-7A1241489A17}"/>
              </a:ext>
            </a:extLst>
          </p:cNvPr>
          <p:cNvSpPr>
            <a:spLocks noChangeArrowheads="1"/>
          </p:cNvSpPr>
          <p:nvPr/>
        </p:nvSpPr>
        <p:spPr bwMode="auto">
          <a:xfrm>
            <a:off x="4257775" y="2242907"/>
            <a:ext cx="603050" cy="430887"/>
          </a:xfrm>
          <a:prstGeom prst="rect">
            <a:avLst/>
          </a:prstGeom>
          <a:noFill/>
          <a:ln>
            <a:noFill/>
          </a:ln>
          <a:effec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solidFill>
                  <a:schemeClr val="accent1"/>
                </a:solidFill>
                <a:effectLst/>
                <a:latin typeface="Helvetica" panose="020B0604020202020204" pitchFamily="34" charset="0"/>
                <a:cs typeface="Helvetica" panose="020B0604020202020204" pitchFamily="34" charset="0"/>
              </a:rPr>
              <a:t>***</a:t>
            </a:r>
            <a:endParaRPr kumimoji="0" lang="en-US" altLang="en-US" sz="6000" b="1" i="0" u="none" strike="noStrike" cap="none" normalizeH="0" baseline="0" dirty="0">
              <a:ln>
                <a:noFill/>
              </a:ln>
              <a:solidFill>
                <a:schemeClr val="accent1"/>
              </a:solidFill>
              <a:effectLst/>
              <a:latin typeface="Helvetica" panose="020B0604020202020204" pitchFamily="34" charset="0"/>
              <a:cs typeface="Helvetica" panose="020B0604020202020204" pitchFamily="34" charset="0"/>
            </a:endParaRPr>
          </a:p>
        </p:txBody>
      </p:sp>
      <p:sp>
        <p:nvSpPr>
          <p:cNvPr id="21" name="Right Brace 20">
            <a:extLst>
              <a:ext uri="{FF2B5EF4-FFF2-40B4-BE49-F238E27FC236}">
                <a16:creationId xmlns:a16="http://schemas.microsoft.com/office/drawing/2014/main" id="{21ACA182-8D6B-4442-ADD5-343A8E4BFF3D}"/>
              </a:ext>
            </a:extLst>
          </p:cNvPr>
          <p:cNvSpPr/>
          <p:nvPr/>
        </p:nvSpPr>
        <p:spPr>
          <a:xfrm rot="16200000">
            <a:off x="4492940" y="1400397"/>
            <a:ext cx="132721" cy="2311400"/>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23" name="Rectangle 1">
            <a:extLst>
              <a:ext uri="{FF2B5EF4-FFF2-40B4-BE49-F238E27FC236}">
                <a16:creationId xmlns:a16="http://schemas.microsoft.com/office/drawing/2014/main" id="{3992A16C-3F09-48A3-B015-248BAE6A7E92}"/>
              </a:ext>
            </a:extLst>
          </p:cNvPr>
          <p:cNvSpPr>
            <a:spLocks noChangeArrowheads="1"/>
          </p:cNvSpPr>
          <p:nvPr/>
        </p:nvSpPr>
        <p:spPr bwMode="auto">
          <a:xfrm>
            <a:off x="6559549" y="2881773"/>
            <a:ext cx="603050" cy="430887"/>
          </a:xfrm>
          <a:prstGeom prst="rect">
            <a:avLst/>
          </a:prstGeom>
          <a:noFill/>
          <a:ln>
            <a:noFill/>
          </a:ln>
          <a:effec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solidFill>
                  <a:schemeClr val="accent1"/>
                </a:solidFill>
                <a:effectLst/>
                <a:latin typeface="Helvetica" panose="020B0604020202020204" pitchFamily="34" charset="0"/>
                <a:cs typeface="Helvetica" panose="020B0604020202020204" pitchFamily="34" charset="0"/>
              </a:rPr>
              <a:t>***</a:t>
            </a:r>
            <a:endParaRPr kumimoji="0" lang="en-US" altLang="en-US" sz="6000" b="1" i="0" u="none" strike="noStrike" cap="none" normalizeH="0" baseline="0" dirty="0">
              <a:ln>
                <a:noFill/>
              </a:ln>
              <a:solidFill>
                <a:schemeClr val="accent1"/>
              </a:solidFill>
              <a:effectLst/>
              <a:latin typeface="Helvetica" panose="020B0604020202020204" pitchFamily="34" charset="0"/>
              <a:cs typeface="Helvetica" panose="020B0604020202020204" pitchFamily="34" charset="0"/>
            </a:endParaRPr>
          </a:p>
        </p:txBody>
      </p:sp>
      <p:sp>
        <p:nvSpPr>
          <p:cNvPr id="25" name="Right Brace 24">
            <a:extLst>
              <a:ext uri="{FF2B5EF4-FFF2-40B4-BE49-F238E27FC236}">
                <a16:creationId xmlns:a16="http://schemas.microsoft.com/office/drawing/2014/main" id="{BAAF9A4D-C5B3-4385-9BEA-A488DB70EF41}"/>
              </a:ext>
            </a:extLst>
          </p:cNvPr>
          <p:cNvSpPr/>
          <p:nvPr/>
        </p:nvSpPr>
        <p:spPr>
          <a:xfrm rot="16200000">
            <a:off x="6794714" y="2074826"/>
            <a:ext cx="132721" cy="2342947"/>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13" name="TextBox 12">
            <a:extLst>
              <a:ext uri="{FF2B5EF4-FFF2-40B4-BE49-F238E27FC236}">
                <a16:creationId xmlns:a16="http://schemas.microsoft.com/office/drawing/2014/main" id="{35D5FB92-9118-46B8-9845-8D0AE586C164}"/>
              </a:ext>
            </a:extLst>
          </p:cNvPr>
          <p:cNvSpPr txBox="1"/>
          <p:nvPr/>
        </p:nvSpPr>
        <p:spPr>
          <a:xfrm>
            <a:off x="9625263" y="5422325"/>
            <a:ext cx="2541337" cy="584775"/>
          </a:xfrm>
          <a:prstGeom prst="rect">
            <a:avLst/>
          </a:prstGeom>
          <a:noFill/>
        </p:spPr>
        <p:txBody>
          <a:bodyPr wrap="square">
            <a:spAutoFit/>
          </a:bodyPr>
          <a:lstStyle/>
          <a:p>
            <a:pPr algn="r"/>
            <a:r>
              <a:rPr lang="en-US" sz="1600" dirty="0" err="1">
                <a:latin typeface="Courier New" panose="02070309020205020404" pitchFamily="49" charset="0"/>
                <a:ea typeface="Cambria" panose="02040503050406030204" pitchFamily="18" charset="0"/>
                <a:cs typeface="Courier New" panose="02070309020205020404" pitchFamily="49" charset="0"/>
              </a:rPr>
              <a:t>lm</a:t>
            </a:r>
            <a:r>
              <a:rPr lang="en-US" sz="1600" dirty="0">
                <a:latin typeface="Courier New" panose="02070309020205020404" pitchFamily="49" charset="0"/>
                <a:ea typeface="Cambria" panose="02040503050406030204" pitchFamily="18" charset="0"/>
                <a:cs typeface="Courier New" panose="02070309020205020404" pitchFamily="49" charset="0"/>
              </a:rPr>
              <a:t>(normativity ~ condition)</a:t>
            </a:r>
          </a:p>
        </p:txBody>
      </p:sp>
    </p:spTree>
    <p:extLst>
      <p:ext uri="{BB962C8B-B14F-4D97-AF65-F5344CB8AC3E}">
        <p14:creationId xmlns:p14="http://schemas.microsoft.com/office/powerpoint/2010/main" val="4002634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animBg="1"/>
      <p:bldP spid="23" grpId="0"/>
      <p:bldP spid="25" grpId="0" animBg="1"/>
      <p:bldP spid="1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29A451-AD12-44B2-A051-B33BC1DCA1CE}"/>
              </a:ext>
            </a:extLst>
          </p:cNvPr>
          <p:cNvSpPr txBox="1">
            <a:spLocks/>
          </p:cNvSpPr>
          <p:nvPr/>
        </p:nvSpPr>
        <p:spPr>
          <a:xfrm>
            <a:off x="0" y="548797"/>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dirty="0">
                <a:solidFill>
                  <a:schemeClr val="bg1">
                    <a:lumMod val="65000"/>
                  </a:schemeClr>
                </a:solidFill>
                <a:latin typeface="Gill Sans Nova" panose="020B0602020104020203" pitchFamily="34" charset="0"/>
              </a:rPr>
              <a:t>greater possibility of change – less normativity – </a:t>
            </a:r>
            <a:r>
              <a:rPr lang="en-US" sz="2800" b="1" dirty="0">
                <a:solidFill>
                  <a:schemeClr val="bg1"/>
                </a:solidFill>
                <a:latin typeface="Gill Sans Nova" panose="020B0602020104020203" pitchFamily="34" charset="0"/>
              </a:rPr>
              <a:t>target of intervention</a:t>
            </a:r>
          </a:p>
        </p:txBody>
      </p:sp>
      <p:sp>
        <p:nvSpPr>
          <p:cNvPr id="4" name="TextBox 3">
            <a:extLst>
              <a:ext uri="{FF2B5EF4-FFF2-40B4-BE49-F238E27FC236}">
                <a16:creationId xmlns:a16="http://schemas.microsoft.com/office/drawing/2014/main" id="{C315EEFC-9E89-468A-9635-B82235E06F7E}"/>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10" name="Title 1">
            <a:extLst>
              <a:ext uri="{FF2B5EF4-FFF2-40B4-BE49-F238E27FC236}">
                <a16:creationId xmlns:a16="http://schemas.microsoft.com/office/drawing/2014/main" id="{B85CDBEE-A6F7-40AF-AF75-1B9F8A94A555}"/>
              </a:ext>
            </a:extLst>
          </p:cNvPr>
          <p:cNvSpPr txBox="1">
            <a:spLocks/>
          </p:cNvSpPr>
          <p:nvPr/>
        </p:nvSpPr>
        <p:spPr>
          <a:xfrm>
            <a:off x="288136" y="1048307"/>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Pre-planned coding scheme</a:t>
            </a:r>
          </a:p>
        </p:txBody>
      </p:sp>
      <p:sp>
        <p:nvSpPr>
          <p:cNvPr id="11" name="TextBox 10">
            <a:extLst>
              <a:ext uri="{FF2B5EF4-FFF2-40B4-BE49-F238E27FC236}">
                <a16:creationId xmlns:a16="http://schemas.microsoft.com/office/drawing/2014/main" id="{5CD9A5BC-E2E3-48CB-A98C-7BDB05993C50}"/>
              </a:ext>
            </a:extLst>
          </p:cNvPr>
          <p:cNvSpPr txBox="1"/>
          <p:nvPr/>
        </p:nvSpPr>
        <p:spPr>
          <a:xfrm>
            <a:off x="432199" y="2200681"/>
            <a:ext cx="11327602" cy="2554545"/>
          </a:xfrm>
          <a:prstGeom prst="rect">
            <a:avLst/>
          </a:prstGeom>
          <a:noFill/>
        </p:spPr>
        <p:txBody>
          <a:bodyPr wrap="square">
            <a:spAutoFit/>
          </a:bodyPr>
          <a:lstStyle/>
          <a:p>
            <a:r>
              <a:rPr lang="en-US" sz="2000" b="1" u="sng" dirty="0">
                <a:latin typeface="Gill Sans Nova" panose="020B0602020104020203" pitchFamily="34" charset="0"/>
                <a:ea typeface="Cambria" panose="02040503050406030204" pitchFamily="18" charset="0"/>
              </a:rPr>
              <a:t>modify </a:t>
            </a:r>
            <a:r>
              <a:rPr lang="en-US" sz="2000" b="1" u="sng" dirty="0" err="1">
                <a:latin typeface="Gill Sans Nova" panose="020B0602020104020203" pitchFamily="34" charset="0"/>
                <a:ea typeface="Cambria" panose="02040503050406030204" pitchFamily="18" charset="0"/>
              </a:rPr>
              <a:t>Zarpies</a:t>
            </a:r>
            <a:r>
              <a:rPr lang="en-US" sz="2000" b="1" u="sng" dirty="0">
                <a:latin typeface="Gill Sans Nova" panose="020B0602020104020203" pitchFamily="34" charset="0"/>
                <a:ea typeface="Cambria" panose="02040503050406030204" pitchFamily="18" charset="0"/>
              </a:rPr>
              <a:t> biology</a:t>
            </a:r>
          </a:p>
          <a:p>
            <a:pPr marL="114300"/>
            <a:r>
              <a:rPr lang="en-US" sz="2000" dirty="0">
                <a:latin typeface="Cambria" panose="02040503050406030204" pitchFamily="18" charset="0"/>
                <a:ea typeface="Cambria" panose="02040503050406030204" pitchFamily="18" charset="0"/>
              </a:rPr>
              <a:t>pill, vaccine</a:t>
            </a:r>
          </a:p>
          <a:p>
            <a:r>
              <a:rPr lang="en-US" sz="2000" b="1" u="sng" dirty="0">
                <a:latin typeface="Gill Sans Nova" panose="020B0602020104020203" pitchFamily="34" charset="0"/>
                <a:ea typeface="Cambria" panose="02040503050406030204" pitchFamily="18" charset="0"/>
              </a:rPr>
              <a:t>modify </a:t>
            </a:r>
            <a:r>
              <a:rPr lang="en-US" sz="2000" b="1" u="sng" dirty="0" err="1">
                <a:latin typeface="Gill Sans Nova" panose="020B0602020104020203" pitchFamily="34" charset="0"/>
                <a:ea typeface="Cambria" panose="02040503050406030204" pitchFamily="18" charset="0"/>
              </a:rPr>
              <a:t>Zarpies</a:t>
            </a:r>
            <a:r>
              <a:rPr lang="en-US" sz="2000" b="1" u="sng" dirty="0">
                <a:latin typeface="Gill Sans Nova" panose="020B0602020104020203" pitchFamily="34" charset="0"/>
                <a:ea typeface="Cambria" panose="02040503050406030204" pitchFamily="18" charset="0"/>
              </a:rPr>
              <a:t> beliefs/culture</a:t>
            </a:r>
          </a:p>
          <a:p>
            <a:pPr marL="114300"/>
            <a:r>
              <a:rPr lang="en-US" sz="2000" dirty="0">
                <a:latin typeface="Cambria" panose="02040503050406030204" pitchFamily="18" charset="0"/>
                <a:ea typeface="Cambria" panose="02040503050406030204" pitchFamily="18" charset="0"/>
              </a:rPr>
              <a:t>teaching, awareness campaign</a:t>
            </a:r>
          </a:p>
          <a:p>
            <a:r>
              <a:rPr lang="en-US" sz="2000" b="1" u="sng" dirty="0">
                <a:latin typeface="Gill Sans Nova" panose="020B0602020104020203" pitchFamily="34" charset="0"/>
                <a:ea typeface="Cambria" panose="02040503050406030204" pitchFamily="18" charset="0"/>
              </a:rPr>
              <a:t>acquire </a:t>
            </a:r>
            <a:r>
              <a:rPr lang="en-US" sz="2000" b="1" u="sng" dirty="0" err="1">
                <a:latin typeface="Gill Sans Nova" panose="020B0602020104020203" pitchFamily="34" charset="0"/>
                <a:ea typeface="Cambria" panose="02040503050406030204" pitchFamily="18" charset="0"/>
              </a:rPr>
              <a:t>okinberries</a:t>
            </a:r>
            <a:endParaRPr lang="en-US" sz="2000" b="1" u="sng" dirty="0">
              <a:latin typeface="Gill Sans Nova" panose="020B0602020104020203" pitchFamily="34" charset="0"/>
              <a:ea typeface="Cambria" panose="02040503050406030204" pitchFamily="18" charset="0"/>
            </a:endParaRPr>
          </a:p>
          <a:p>
            <a:pPr marL="114300"/>
            <a:r>
              <a:rPr lang="en-US" sz="2000" dirty="0">
                <a:latin typeface="Cambria" panose="02040503050406030204" pitchFamily="18" charset="0"/>
                <a:ea typeface="Cambria" panose="02040503050406030204" pitchFamily="18" charset="0"/>
              </a:rPr>
              <a:t>migrate, import, trade</a:t>
            </a:r>
          </a:p>
          <a:p>
            <a:endParaRPr lang="en-US" sz="2000" b="1" dirty="0">
              <a:latin typeface="Gill Sans Nova" panose="020B0602020104020203" pitchFamily="34" charset="0"/>
              <a:ea typeface="Cambria" panose="02040503050406030204" pitchFamily="18" charset="0"/>
            </a:endParaRPr>
          </a:p>
          <a:p>
            <a:r>
              <a:rPr lang="en-US" sz="2000" b="1" dirty="0">
                <a:latin typeface="Gill Sans Nova" panose="020B0602020104020203" pitchFamily="34" charset="0"/>
                <a:ea typeface="Cambria" panose="02040503050406030204" pitchFamily="18" charset="0"/>
              </a:rPr>
              <a:t>other</a:t>
            </a:r>
            <a:endParaRPr lang="en-US" sz="2000" dirty="0">
              <a:latin typeface="Gill Sans Nova" panose="020B0602020104020203" pitchFamily="34" charset="0"/>
              <a:ea typeface="Cambria" panose="02040503050406030204" pitchFamily="18" charset="0"/>
            </a:endParaRPr>
          </a:p>
        </p:txBody>
      </p:sp>
      <p:pic>
        <p:nvPicPr>
          <p:cNvPr id="5" name="Picture 4" descr="Icon&#10;&#10;Description automatically generated">
            <a:extLst>
              <a:ext uri="{FF2B5EF4-FFF2-40B4-BE49-F238E27FC236}">
                <a16:creationId xmlns:a16="http://schemas.microsoft.com/office/drawing/2014/main" id="{79C53E7B-F816-4C29-BE19-6B030D7D20B0}"/>
              </a:ext>
            </a:extLst>
          </p:cNvPr>
          <p:cNvPicPr>
            <a:picLocks noChangeAspect="1"/>
          </p:cNvPicPr>
          <p:nvPr/>
        </p:nvPicPr>
        <p:blipFill>
          <a:blip r:embed="rId3"/>
          <a:stretch>
            <a:fillRect/>
          </a:stretch>
        </p:blipFill>
        <p:spPr>
          <a:xfrm>
            <a:off x="11005145" y="6309203"/>
            <a:ext cx="854591" cy="321516"/>
          </a:xfrm>
          <a:prstGeom prst="rect">
            <a:avLst/>
          </a:prstGeom>
        </p:spPr>
      </p:pic>
    </p:spTree>
    <p:extLst>
      <p:ext uri="{BB962C8B-B14F-4D97-AF65-F5344CB8AC3E}">
        <p14:creationId xmlns:p14="http://schemas.microsoft.com/office/powerpoint/2010/main" val="21718232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26DA69B-ECB5-4540-A198-73CF5161E0A8}"/>
              </a:ext>
            </a:extLst>
          </p:cNvPr>
          <p:cNvSpPr txBox="1">
            <a:spLocks/>
          </p:cNvSpPr>
          <p:nvPr/>
        </p:nvSpPr>
        <p:spPr>
          <a:xfrm>
            <a:off x="288136" y="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Actual interventions suggested</a:t>
            </a:r>
          </a:p>
        </p:txBody>
      </p:sp>
      <p:sp>
        <p:nvSpPr>
          <p:cNvPr id="13" name="Title 1">
            <a:extLst>
              <a:ext uri="{FF2B5EF4-FFF2-40B4-BE49-F238E27FC236}">
                <a16:creationId xmlns:a16="http://schemas.microsoft.com/office/drawing/2014/main" id="{E5B6DB55-F38D-4447-89D3-5BBD8F1070C0}"/>
              </a:ext>
            </a:extLst>
          </p:cNvPr>
          <p:cNvSpPr txBox="1">
            <a:spLocks/>
          </p:cNvSpPr>
          <p:nvPr/>
        </p:nvSpPr>
        <p:spPr>
          <a:xfrm>
            <a:off x="9580168" y="6184900"/>
            <a:ext cx="2586432"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6" name="TextBox 5">
            <a:extLst>
              <a:ext uri="{FF2B5EF4-FFF2-40B4-BE49-F238E27FC236}">
                <a16:creationId xmlns:a16="http://schemas.microsoft.com/office/drawing/2014/main" id="{79E34713-CF48-4775-8D70-59310C481680}"/>
              </a:ext>
            </a:extLst>
          </p:cNvPr>
          <p:cNvSpPr txBox="1"/>
          <p:nvPr/>
        </p:nvSpPr>
        <p:spPr>
          <a:xfrm>
            <a:off x="432199" y="1152374"/>
            <a:ext cx="11327602" cy="5632311"/>
          </a:xfrm>
          <a:prstGeom prst="rect">
            <a:avLst/>
          </a:prstGeom>
          <a:noFill/>
        </p:spPr>
        <p:txBody>
          <a:bodyPr wrap="square">
            <a:spAutoFit/>
          </a:bodyPr>
          <a:lstStyle/>
          <a:p>
            <a:r>
              <a:rPr lang="en-US" sz="2000" b="1" u="sng" dirty="0">
                <a:latin typeface="Gill Sans Nova" panose="020B0602020104020203" pitchFamily="34" charset="0"/>
                <a:ea typeface="Cambria" panose="02040503050406030204" pitchFamily="18" charset="0"/>
              </a:rPr>
              <a:t>modify </a:t>
            </a:r>
            <a:r>
              <a:rPr lang="en-US" sz="2000" b="1" u="sng" dirty="0" err="1">
                <a:latin typeface="Gill Sans Nova" panose="020B0602020104020203" pitchFamily="34" charset="0"/>
                <a:ea typeface="Cambria" panose="02040503050406030204" pitchFamily="18" charset="0"/>
              </a:rPr>
              <a:t>Zarpies</a:t>
            </a:r>
            <a:r>
              <a:rPr lang="en-US" sz="2000" b="1" u="sng" dirty="0">
                <a:latin typeface="Gill Sans Nova" panose="020B0602020104020203" pitchFamily="34" charset="0"/>
                <a:ea typeface="Cambria" panose="02040503050406030204" pitchFamily="18" charset="0"/>
              </a:rPr>
              <a:t> biology</a:t>
            </a:r>
          </a:p>
          <a:p>
            <a:pPr marL="114300"/>
            <a:r>
              <a:rPr lang="en-US" sz="2000" dirty="0">
                <a:latin typeface="Cambria" panose="02040503050406030204" pitchFamily="18" charset="0"/>
                <a:ea typeface="Cambria" panose="02040503050406030204" pitchFamily="18" charset="0"/>
              </a:rPr>
              <a:t>vaccine, potion, pill, medicine, build tolerance, cross-breed w another alien</a:t>
            </a:r>
          </a:p>
          <a:p>
            <a:r>
              <a:rPr lang="en-US" sz="2000" b="1" u="sng" dirty="0">
                <a:latin typeface="Gill Sans Nova" panose="020B0602020104020203" pitchFamily="34" charset="0"/>
                <a:ea typeface="Cambria" panose="02040503050406030204" pitchFamily="18" charset="0"/>
              </a:rPr>
              <a:t>modify </a:t>
            </a:r>
            <a:r>
              <a:rPr lang="en-US" sz="2000" b="1" u="sng" dirty="0" err="1">
                <a:latin typeface="Gill Sans Nova" panose="020B0602020104020203" pitchFamily="34" charset="0"/>
                <a:ea typeface="Cambria" panose="02040503050406030204" pitchFamily="18" charset="0"/>
              </a:rPr>
              <a:t>Zarpies</a:t>
            </a:r>
            <a:r>
              <a:rPr lang="en-US" sz="2000" b="1" u="sng" dirty="0">
                <a:latin typeface="Gill Sans Nova" panose="020B0602020104020203" pitchFamily="34" charset="0"/>
                <a:ea typeface="Cambria" panose="02040503050406030204" pitchFamily="18" charset="0"/>
              </a:rPr>
              <a:t> beliefs/culture</a:t>
            </a:r>
          </a:p>
          <a:p>
            <a:pPr marL="114300"/>
            <a:r>
              <a:rPr lang="en-US" sz="2000" dirty="0">
                <a:latin typeface="Cambria" panose="02040503050406030204" pitchFamily="18" charset="0"/>
                <a:ea typeface="Cambria" panose="02040503050406030204" pitchFamily="18" charset="0"/>
              </a:rPr>
              <a:t>tell them it's not bad luck, tell them it's good luck, change their thoughts</a:t>
            </a:r>
          </a:p>
          <a:p>
            <a:r>
              <a:rPr lang="en-US" sz="2000" b="1" u="sng" dirty="0">
                <a:latin typeface="Gill Sans Nova" panose="020B0602020104020203" pitchFamily="34" charset="0"/>
                <a:ea typeface="Cambria" panose="02040503050406030204" pitchFamily="18" charset="0"/>
              </a:rPr>
              <a:t>acquire </a:t>
            </a:r>
            <a:r>
              <a:rPr lang="en-US" sz="2000" b="1" u="sng" dirty="0" err="1">
                <a:latin typeface="Gill Sans Nova" panose="020B0602020104020203" pitchFamily="34" charset="0"/>
                <a:ea typeface="Cambria" panose="02040503050406030204" pitchFamily="18" charset="0"/>
              </a:rPr>
              <a:t>okinberries</a:t>
            </a:r>
            <a:endParaRPr lang="en-US" sz="2000" b="1" u="sng" dirty="0">
              <a:latin typeface="Gill Sans Nova" panose="020B0602020104020203" pitchFamily="34" charset="0"/>
              <a:ea typeface="Cambria" panose="02040503050406030204" pitchFamily="18" charset="0"/>
            </a:endParaRPr>
          </a:p>
          <a:p>
            <a:pPr marL="114300"/>
            <a:r>
              <a:rPr lang="en-US" sz="2000" dirty="0">
                <a:latin typeface="Cambria" panose="02040503050406030204" pitchFamily="18" charset="0"/>
                <a:ea typeface="Cambria" panose="02040503050406030204" pitchFamily="18" charset="0"/>
              </a:rPr>
              <a:t>grow/plant, import, trade, ask </a:t>
            </a:r>
            <a:r>
              <a:rPr lang="en-US" sz="2000" dirty="0" err="1">
                <a:latin typeface="Cambria" panose="02040503050406030204" pitchFamily="18" charset="0"/>
                <a:ea typeface="Cambria" panose="02040503050406030204" pitchFamily="18" charset="0"/>
              </a:rPr>
              <a:t>Vawns</a:t>
            </a:r>
            <a:r>
              <a:rPr lang="en-US" sz="2000" dirty="0">
                <a:latin typeface="Cambria" panose="02040503050406030204" pitchFamily="18" charset="0"/>
                <a:ea typeface="Cambria" panose="02040503050406030204" pitchFamily="18" charset="0"/>
              </a:rPr>
              <a:t> to send, search planet, tell them where to find, share with </a:t>
            </a:r>
            <a:r>
              <a:rPr lang="en-US" sz="2000" dirty="0" err="1">
                <a:latin typeface="Cambria" panose="02040503050406030204" pitchFamily="18" charset="0"/>
                <a:ea typeface="Cambria" panose="02040503050406030204" pitchFamily="18" charset="0"/>
              </a:rPr>
              <a:t>Vawns</a:t>
            </a:r>
            <a:r>
              <a:rPr lang="en-US" sz="2000" dirty="0">
                <a:latin typeface="Cambria" panose="02040503050406030204" pitchFamily="18" charset="0"/>
                <a:ea typeface="Cambria" panose="02040503050406030204" pitchFamily="18" charset="0"/>
              </a:rPr>
              <a:t>, travel, invade, visit </a:t>
            </a:r>
            <a:r>
              <a:rPr lang="en-US" sz="2000" dirty="0" err="1">
                <a:latin typeface="Cambria" panose="02040503050406030204" pitchFamily="18" charset="0"/>
                <a:ea typeface="Cambria" panose="02040503050406030204" pitchFamily="18" charset="0"/>
              </a:rPr>
              <a:t>Vawns</a:t>
            </a:r>
            <a:r>
              <a:rPr lang="en-US" sz="2000" dirty="0">
                <a:latin typeface="Cambria" panose="02040503050406030204" pitchFamily="18" charset="0"/>
                <a:ea typeface="Cambria" panose="02040503050406030204" pitchFamily="18" charset="0"/>
              </a:rPr>
              <a:t>, move to other side of planet, switch spots with </a:t>
            </a:r>
            <a:r>
              <a:rPr lang="en-US" sz="2000" dirty="0" err="1">
                <a:latin typeface="Cambria" panose="02040503050406030204" pitchFamily="18" charset="0"/>
                <a:ea typeface="Cambria" panose="02040503050406030204" pitchFamily="18" charset="0"/>
              </a:rPr>
              <a:t>Vawns</a:t>
            </a:r>
            <a:endParaRPr lang="en-US" sz="2000" dirty="0">
              <a:latin typeface="Cambria" panose="02040503050406030204" pitchFamily="18" charset="0"/>
              <a:ea typeface="Cambria" panose="02040503050406030204" pitchFamily="18" charset="0"/>
            </a:endParaRPr>
          </a:p>
          <a:p>
            <a:pPr marL="114300"/>
            <a:endParaRPr lang="en-US" sz="1400" dirty="0">
              <a:latin typeface="Cambria" panose="02040503050406030204" pitchFamily="18" charset="0"/>
              <a:ea typeface="Cambria" panose="02040503050406030204" pitchFamily="18" charset="0"/>
            </a:endParaRPr>
          </a:p>
          <a:p>
            <a:r>
              <a:rPr lang="en-US" sz="2000" b="1" dirty="0">
                <a:latin typeface="Gill Sans Nova" panose="020B0602020104020203" pitchFamily="34" charset="0"/>
                <a:ea typeface="Cambria" panose="02040503050406030204" pitchFamily="18" charset="0"/>
              </a:rPr>
              <a:t>modify </a:t>
            </a:r>
            <a:r>
              <a:rPr lang="en-US" sz="2000" b="1" dirty="0" err="1">
                <a:latin typeface="Gill Sans Nova" panose="020B0602020104020203" pitchFamily="34" charset="0"/>
                <a:ea typeface="Cambria" panose="02040503050406030204" pitchFamily="18" charset="0"/>
              </a:rPr>
              <a:t>okinberries</a:t>
            </a:r>
            <a:endParaRPr lang="en-US" sz="2000" dirty="0">
              <a:latin typeface="Gill Sans Nova" panose="020B0602020104020203" pitchFamily="34" charset="0"/>
              <a:ea typeface="Cambria" panose="02040503050406030204" pitchFamily="18" charset="0"/>
            </a:endParaRPr>
          </a:p>
          <a:p>
            <a:pPr marL="114300"/>
            <a:r>
              <a:rPr lang="en-US" sz="2000" dirty="0">
                <a:latin typeface="Cambria" panose="02040503050406030204" pitchFamily="18" charset="0"/>
                <a:ea typeface="Cambria" panose="02040503050406030204" pitchFamily="18" charset="0"/>
              </a:rPr>
              <a:t>change their color, wash them, heat up, cook them, prepare them, remove part, mix with something else, sanitize</a:t>
            </a:r>
          </a:p>
          <a:p>
            <a:r>
              <a:rPr lang="en-US" sz="2000" b="1" dirty="0">
                <a:latin typeface="Gill Sans Nova" panose="020B0602020104020203" pitchFamily="34" charset="0"/>
                <a:ea typeface="Cambria" panose="02040503050406030204" pitchFamily="18" charset="0"/>
              </a:rPr>
              <a:t>acquire </a:t>
            </a:r>
            <a:r>
              <a:rPr lang="en-US" sz="2000" b="1" dirty="0" err="1">
                <a:latin typeface="Gill Sans Nova" panose="020B0602020104020203" pitchFamily="34" charset="0"/>
                <a:ea typeface="Cambria" panose="02040503050406030204" pitchFamily="18" charset="0"/>
              </a:rPr>
              <a:t>pogoberries</a:t>
            </a:r>
            <a:endParaRPr lang="en-US" sz="2000" b="1" dirty="0">
              <a:latin typeface="Gill Sans Nova" panose="020B0602020104020203" pitchFamily="34" charset="0"/>
              <a:ea typeface="Cambria" panose="02040503050406030204" pitchFamily="18" charset="0"/>
            </a:endParaRPr>
          </a:p>
          <a:p>
            <a:r>
              <a:rPr lang="en-US" sz="2000" b="1" dirty="0">
                <a:latin typeface="Gill Sans Nova" panose="020B0602020104020203" pitchFamily="34" charset="0"/>
                <a:ea typeface="Cambria" panose="02040503050406030204" pitchFamily="18" charset="0"/>
              </a:rPr>
              <a:t>ambiguous</a:t>
            </a:r>
          </a:p>
          <a:p>
            <a:pPr marL="228600"/>
            <a:r>
              <a:rPr lang="en-US" sz="2000" dirty="0">
                <a:latin typeface="Cambria" panose="02040503050406030204" pitchFamily="18" charset="0"/>
                <a:ea typeface="Cambria" panose="02040503050406030204" pitchFamily="18" charset="0"/>
              </a:rPr>
              <a:t>magic spell that allows them to eat </a:t>
            </a:r>
            <a:r>
              <a:rPr lang="en-US" sz="2000" dirty="0" err="1">
                <a:latin typeface="Cambria" panose="02040503050406030204" pitchFamily="18" charset="0"/>
                <a:ea typeface="Cambria" panose="02040503050406030204" pitchFamily="18" charset="0"/>
              </a:rPr>
              <a:t>okinberries</a:t>
            </a:r>
            <a:r>
              <a:rPr lang="en-US" sz="2000" dirty="0">
                <a:latin typeface="Cambria" panose="02040503050406030204" pitchFamily="18" charset="0"/>
                <a:ea typeface="Cambria" panose="02040503050406030204" pitchFamily="18" charset="0"/>
              </a:rPr>
              <a:t>, give seeds, ask someone for them, be friendly with others, make it to where the </a:t>
            </a:r>
            <a:r>
              <a:rPr lang="en-US" sz="2000" dirty="0" err="1">
                <a:latin typeface="Cambria" panose="02040503050406030204" pitchFamily="18" charset="0"/>
                <a:ea typeface="Cambria" panose="02040503050406030204" pitchFamily="18" charset="0"/>
              </a:rPr>
              <a:t>okinberries</a:t>
            </a:r>
            <a:r>
              <a:rPr lang="en-US" sz="2000" dirty="0">
                <a:latin typeface="Cambria" panose="02040503050406030204" pitchFamily="18" charset="0"/>
                <a:ea typeface="Cambria" panose="02040503050406030204" pitchFamily="18" charset="0"/>
              </a:rPr>
              <a:t> don't make the </a:t>
            </a:r>
            <a:r>
              <a:rPr lang="en-US" sz="2000" dirty="0" err="1">
                <a:latin typeface="Cambria" panose="02040503050406030204" pitchFamily="18" charset="0"/>
                <a:ea typeface="Cambria" panose="02040503050406030204" pitchFamily="18" charset="0"/>
              </a:rPr>
              <a:t>Zarpies</a:t>
            </a:r>
            <a:r>
              <a:rPr lang="en-US" sz="2000" dirty="0">
                <a:latin typeface="Cambria" panose="02040503050406030204" pitchFamily="18" charset="0"/>
                <a:ea typeface="Cambria" panose="02040503050406030204" pitchFamily="18" charset="0"/>
              </a:rPr>
              <a:t> sick, have it not be poisonous, Will harvest again and cultivate it, establish hospitals for </a:t>
            </a:r>
            <a:r>
              <a:rPr lang="en-US" sz="2000" dirty="0" err="1">
                <a:latin typeface="Cambria" panose="02040503050406030204" pitchFamily="18" charset="0"/>
                <a:ea typeface="Cambria" panose="02040503050406030204" pitchFamily="18" charset="0"/>
              </a:rPr>
              <a:t>Zarpies</a:t>
            </a:r>
            <a:r>
              <a:rPr lang="en-US" sz="2000" dirty="0">
                <a:latin typeface="Cambria" panose="02040503050406030204" pitchFamily="18" charset="0"/>
                <a:ea typeface="Cambria" panose="02040503050406030204" pitchFamily="18" charset="0"/>
              </a:rPr>
              <a:t> when they get sick, </a:t>
            </a:r>
            <a:r>
              <a:rPr lang="en-US" sz="2000" dirty="0" err="1">
                <a:latin typeface="Cambria" panose="02040503050406030204" pitchFamily="18" charset="0"/>
                <a:ea typeface="Cambria" panose="02040503050406030204" pitchFamily="18" charset="0"/>
              </a:rPr>
              <a:t>Zarpies</a:t>
            </a:r>
            <a:r>
              <a:rPr lang="en-US" sz="2000" dirty="0">
                <a:latin typeface="Cambria" panose="02040503050406030204" pitchFamily="18" charset="0"/>
                <a:ea typeface="Cambria" panose="02040503050406030204" pitchFamily="18" charset="0"/>
              </a:rPr>
              <a:t> will try to eat </a:t>
            </a:r>
            <a:r>
              <a:rPr lang="en-US" sz="2000" dirty="0" err="1">
                <a:latin typeface="Cambria" panose="02040503050406030204" pitchFamily="18" charset="0"/>
                <a:ea typeface="Cambria" panose="02040503050406030204" pitchFamily="18" charset="0"/>
              </a:rPr>
              <a:t>okinberies</a:t>
            </a:r>
            <a:r>
              <a:rPr lang="en-US" sz="2000" dirty="0">
                <a:latin typeface="Cambria" panose="02040503050406030204" pitchFamily="18" charset="0"/>
                <a:ea typeface="Cambria" panose="02040503050406030204" pitchFamily="18" charset="0"/>
              </a:rPr>
              <a:t>, too far away</a:t>
            </a:r>
          </a:p>
          <a:p>
            <a:r>
              <a:rPr lang="en-US" sz="2000" b="1" dirty="0">
                <a:latin typeface="Gill Sans Nova" panose="020B0602020104020203" pitchFamily="34" charset="0"/>
                <a:ea typeface="Cambria" panose="02040503050406030204" pitchFamily="18" charset="0"/>
              </a:rPr>
              <a:t>don't know</a:t>
            </a:r>
            <a:endParaRPr lang="en-US" sz="2000" dirty="0">
              <a:latin typeface="Gill Sans Nova" panose="020B0602020104020203" pitchFamily="34" charset="0"/>
              <a:ea typeface="Cambria" panose="02040503050406030204" pitchFamily="18" charset="0"/>
            </a:endParaRPr>
          </a:p>
        </p:txBody>
      </p:sp>
      <p:pic>
        <p:nvPicPr>
          <p:cNvPr id="2" name="Picture 1">
            <a:extLst>
              <a:ext uri="{FF2B5EF4-FFF2-40B4-BE49-F238E27FC236}">
                <a16:creationId xmlns:a16="http://schemas.microsoft.com/office/drawing/2014/main" id="{A940DBD8-6A0B-4C86-AB86-95FFE94EE666}"/>
              </a:ext>
            </a:extLst>
          </p:cNvPr>
          <p:cNvPicPr>
            <a:picLocks noChangeAspect="1"/>
          </p:cNvPicPr>
          <p:nvPr/>
        </p:nvPicPr>
        <p:blipFill rotWithShape="1">
          <a:blip r:embed="rId3"/>
          <a:srcRect l="71698" t="27849" r="936" b="28307"/>
          <a:stretch/>
        </p:blipFill>
        <p:spPr>
          <a:xfrm>
            <a:off x="8831766" y="38100"/>
            <a:ext cx="3334834" cy="2219093"/>
          </a:xfrm>
          <a:prstGeom prst="rect">
            <a:avLst/>
          </a:prstGeom>
        </p:spPr>
      </p:pic>
    </p:spTree>
    <p:extLst>
      <p:ext uri="{BB962C8B-B14F-4D97-AF65-F5344CB8AC3E}">
        <p14:creationId xmlns:p14="http://schemas.microsoft.com/office/powerpoint/2010/main" val="28598151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0F10613B-3389-4DE9-A4C7-8577569212FD}"/>
              </a:ext>
            </a:extLst>
          </p:cNvPr>
          <p:cNvPicPr>
            <a:picLocks noChangeAspect="1"/>
          </p:cNvPicPr>
          <p:nvPr/>
        </p:nvPicPr>
        <p:blipFill rotWithShape="1">
          <a:blip r:embed="rId3"/>
          <a:srcRect r="29392"/>
          <a:stretch/>
        </p:blipFill>
        <p:spPr>
          <a:xfrm>
            <a:off x="94535" y="1657043"/>
            <a:ext cx="8604297" cy="5061306"/>
          </a:xfrm>
          <a:prstGeom prst="rect">
            <a:avLst/>
          </a:prstGeom>
        </p:spPr>
      </p:pic>
      <p:pic>
        <p:nvPicPr>
          <p:cNvPr id="8" name="Picture 7">
            <a:extLst>
              <a:ext uri="{FF2B5EF4-FFF2-40B4-BE49-F238E27FC236}">
                <a16:creationId xmlns:a16="http://schemas.microsoft.com/office/drawing/2014/main" id="{120C33DC-1762-4C18-8FE1-F0FF6F5DB2C3}"/>
              </a:ext>
            </a:extLst>
          </p:cNvPr>
          <p:cNvPicPr>
            <a:picLocks noChangeAspect="1"/>
          </p:cNvPicPr>
          <p:nvPr/>
        </p:nvPicPr>
        <p:blipFill rotWithShape="1">
          <a:blip r:embed="rId3"/>
          <a:srcRect l="70608" t="36912" r="1023" b="35038"/>
          <a:stretch/>
        </p:blipFill>
        <p:spPr>
          <a:xfrm>
            <a:off x="8698831" y="3068051"/>
            <a:ext cx="3457073" cy="1419726"/>
          </a:xfrm>
          <a:prstGeom prst="rect">
            <a:avLst/>
          </a:prstGeom>
        </p:spPr>
      </p:pic>
    </p:spTree>
    <p:extLst>
      <p:ext uri="{BB962C8B-B14F-4D97-AF65-F5344CB8AC3E}">
        <p14:creationId xmlns:p14="http://schemas.microsoft.com/office/powerpoint/2010/main" val="4499304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26DA69B-ECB5-4540-A198-73CF5161E0A8}"/>
              </a:ext>
            </a:extLst>
          </p:cNvPr>
          <p:cNvSpPr txBox="1">
            <a:spLocks/>
          </p:cNvSpPr>
          <p:nvPr/>
        </p:nvSpPr>
        <p:spPr>
          <a:xfrm>
            <a:off x="564435" y="17780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Structural construals shift the focus of intervention</a:t>
            </a:r>
            <a:br>
              <a:rPr lang="en-US" sz="3600" dirty="0">
                <a:solidFill>
                  <a:schemeClr val="tx1"/>
                </a:solidFill>
                <a:latin typeface="Gill Sans Nova" panose="020B0602020104020203" pitchFamily="34" charset="0"/>
                <a:cs typeface="Helvetica" panose="020B0604020202020204" pitchFamily="34" charset="0"/>
              </a:rPr>
            </a:br>
            <a:r>
              <a:rPr lang="en-US" sz="3600" dirty="0">
                <a:solidFill>
                  <a:schemeClr val="tx1"/>
                </a:solidFill>
                <a:latin typeface="Gill Sans Nova" panose="020B0602020104020203" pitchFamily="34" charset="0"/>
                <a:cs typeface="Helvetica" panose="020B0604020202020204" pitchFamily="34" charset="0"/>
              </a:rPr>
              <a:t>to the structural context.</a:t>
            </a:r>
          </a:p>
        </p:txBody>
      </p:sp>
      <p:pic>
        <p:nvPicPr>
          <p:cNvPr id="11" name="Picture 10">
            <a:extLst>
              <a:ext uri="{FF2B5EF4-FFF2-40B4-BE49-F238E27FC236}">
                <a16:creationId xmlns:a16="http://schemas.microsoft.com/office/drawing/2014/main" id="{0F10613B-3389-4DE9-A4C7-8577569212FD}"/>
              </a:ext>
            </a:extLst>
          </p:cNvPr>
          <p:cNvPicPr>
            <a:picLocks noChangeAspect="1"/>
          </p:cNvPicPr>
          <p:nvPr/>
        </p:nvPicPr>
        <p:blipFill>
          <a:blip r:embed="rId3"/>
          <a:srcRect/>
          <a:stretch/>
        </p:blipFill>
        <p:spPr>
          <a:xfrm>
            <a:off x="94536" y="1657043"/>
            <a:ext cx="12186129" cy="5061306"/>
          </a:xfrm>
          <a:prstGeom prst="rect">
            <a:avLst/>
          </a:prstGeom>
        </p:spPr>
      </p:pic>
      <p:sp>
        <p:nvSpPr>
          <p:cNvPr id="13" name="Title 1">
            <a:extLst>
              <a:ext uri="{FF2B5EF4-FFF2-40B4-BE49-F238E27FC236}">
                <a16:creationId xmlns:a16="http://schemas.microsoft.com/office/drawing/2014/main" id="{E5B6DB55-F38D-4447-89D3-5BBD8F1070C0}"/>
              </a:ext>
            </a:extLst>
          </p:cNvPr>
          <p:cNvSpPr txBox="1">
            <a:spLocks/>
          </p:cNvSpPr>
          <p:nvPr/>
        </p:nvSpPr>
        <p:spPr>
          <a:xfrm>
            <a:off x="9580168" y="6184900"/>
            <a:ext cx="2586432"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Tree>
    <p:extLst>
      <p:ext uri="{BB962C8B-B14F-4D97-AF65-F5344CB8AC3E}">
        <p14:creationId xmlns:p14="http://schemas.microsoft.com/office/powerpoint/2010/main" val="6601223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66343AE-F0F3-42AB-B92D-D14A7C3461BE}"/>
              </a:ext>
            </a:extLst>
          </p:cNvPr>
          <p:cNvSpPr txBox="1">
            <a:spLocks/>
          </p:cNvSpPr>
          <p:nvPr/>
        </p:nvSpPr>
        <p:spPr>
          <a:xfrm>
            <a:off x="476678" y="5618350"/>
            <a:ext cx="3289110" cy="127972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2400" dirty="0">
                <a:solidFill>
                  <a:schemeClr val="tx1"/>
                </a:solidFill>
                <a:latin typeface="Cambria" panose="02040503050406030204" pitchFamily="18" charset="0"/>
                <a:ea typeface="Cambria" panose="02040503050406030204" pitchFamily="18" charset="0"/>
                <a:cs typeface="Helvetica" panose="020B0604020202020204" pitchFamily="34" charset="0"/>
              </a:rPr>
              <a:t>modify </a:t>
            </a:r>
            <a:r>
              <a:rPr lang="en-US" sz="2400" dirty="0" err="1">
                <a:solidFill>
                  <a:schemeClr val="tx1"/>
                </a:solidFill>
                <a:latin typeface="Cambria" panose="02040503050406030204" pitchFamily="18" charset="0"/>
                <a:ea typeface="Cambria" panose="02040503050406030204" pitchFamily="18" charset="0"/>
                <a:cs typeface="Helvetica" panose="020B0604020202020204" pitchFamily="34" charset="0"/>
              </a:rPr>
              <a:t>Zarpies</a:t>
            </a:r>
            <a:r>
              <a:rPr lang="en-US" sz="2400" dirty="0">
                <a:solidFill>
                  <a:schemeClr val="tx1"/>
                </a:solidFill>
                <a:latin typeface="Cambria" panose="02040503050406030204" pitchFamily="18" charset="0"/>
                <a:ea typeface="Cambria" panose="02040503050406030204" pitchFamily="18" charset="0"/>
                <a:cs typeface="Helvetica" panose="020B0604020202020204" pitchFamily="34" charset="0"/>
              </a:rPr>
              <a:t> biology</a:t>
            </a:r>
            <a:br>
              <a:rPr lang="en-US" sz="2400" dirty="0">
                <a:solidFill>
                  <a:schemeClr val="tx1"/>
                </a:solidFill>
                <a:latin typeface="Gill Sans Nova" panose="020B0602020104020203" pitchFamily="34" charset="0"/>
                <a:cs typeface="Helvetica" panose="020B0604020202020204" pitchFamily="34" charset="0"/>
              </a:rPr>
            </a:br>
            <a:r>
              <a:rPr lang="en-US" sz="2400" dirty="0">
                <a:solidFill>
                  <a:schemeClr val="tx1"/>
                </a:solidFill>
                <a:latin typeface="Gill Sans Nova" panose="020B0602020104020203" pitchFamily="34" charset="0"/>
                <a:cs typeface="Helvetica" panose="020B0604020202020204" pitchFamily="34" charset="0"/>
              </a:rPr>
              <a:t>is pretty difficult</a:t>
            </a:r>
          </a:p>
        </p:txBody>
      </p:sp>
      <p:pic>
        <p:nvPicPr>
          <p:cNvPr id="5" name="Picture 4">
            <a:extLst>
              <a:ext uri="{FF2B5EF4-FFF2-40B4-BE49-F238E27FC236}">
                <a16:creationId xmlns:a16="http://schemas.microsoft.com/office/drawing/2014/main" id="{A23CD8E6-FD4E-4D67-BB3C-9C3E247ACACD}"/>
              </a:ext>
            </a:extLst>
          </p:cNvPr>
          <p:cNvPicPr>
            <a:picLocks noChangeAspect="1"/>
          </p:cNvPicPr>
          <p:nvPr/>
        </p:nvPicPr>
        <p:blipFill rotWithShape="1">
          <a:blip r:embed="rId3"/>
          <a:srcRect t="8595" r="16176" b="1860"/>
          <a:stretch/>
        </p:blipFill>
        <p:spPr>
          <a:xfrm>
            <a:off x="0" y="2197290"/>
            <a:ext cx="14001750" cy="3451283"/>
          </a:xfrm>
          <a:prstGeom prst="rect">
            <a:avLst/>
          </a:prstGeom>
        </p:spPr>
      </p:pic>
      <p:sp>
        <p:nvSpPr>
          <p:cNvPr id="8" name="Title 1">
            <a:extLst>
              <a:ext uri="{FF2B5EF4-FFF2-40B4-BE49-F238E27FC236}">
                <a16:creationId xmlns:a16="http://schemas.microsoft.com/office/drawing/2014/main" id="{CEC9E688-4E4C-4EF5-82F7-170A40233E38}"/>
              </a:ext>
            </a:extLst>
          </p:cNvPr>
          <p:cNvSpPr txBox="1">
            <a:spLocks/>
          </p:cNvSpPr>
          <p:nvPr/>
        </p:nvSpPr>
        <p:spPr>
          <a:xfrm>
            <a:off x="305663" y="986494"/>
            <a:ext cx="11903864" cy="146526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Previous results hold after controlling for difficulty of intervention.</a:t>
            </a:r>
          </a:p>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Interventions vary in difficulty.</a:t>
            </a:r>
            <a:endParaRPr lang="en-US" sz="3600" dirty="0">
              <a:solidFill>
                <a:schemeClr val="tx1"/>
              </a:solidFill>
              <a:latin typeface="Gill Sans Nova" panose="020B0602020104020203" pitchFamily="34" charset="0"/>
              <a:cs typeface="Helvetica" panose="020B0604020202020204" pitchFamily="34" charset="0"/>
            </a:endParaRPr>
          </a:p>
        </p:txBody>
      </p:sp>
      <p:pic>
        <p:nvPicPr>
          <p:cNvPr id="7" name="Picture 6">
            <a:extLst>
              <a:ext uri="{FF2B5EF4-FFF2-40B4-BE49-F238E27FC236}">
                <a16:creationId xmlns:a16="http://schemas.microsoft.com/office/drawing/2014/main" id="{5AD4DD97-33BC-42E8-8ABD-3DD61EEC99EC}"/>
              </a:ext>
            </a:extLst>
          </p:cNvPr>
          <p:cNvPicPr>
            <a:picLocks noChangeAspect="1"/>
          </p:cNvPicPr>
          <p:nvPr/>
        </p:nvPicPr>
        <p:blipFill rotWithShape="1">
          <a:blip r:embed="rId4"/>
          <a:srcRect l="87247" t="33329" r="498" b="37989"/>
          <a:stretch/>
        </p:blipFill>
        <p:spPr>
          <a:xfrm>
            <a:off x="9729101" y="5577570"/>
            <a:ext cx="2369861" cy="1279723"/>
          </a:xfrm>
          <a:prstGeom prst="rect">
            <a:avLst/>
          </a:prstGeom>
        </p:spPr>
      </p:pic>
      <p:sp>
        <p:nvSpPr>
          <p:cNvPr id="10" name="Title 1">
            <a:extLst>
              <a:ext uri="{FF2B5EF4-FFF2-40B4-BE49-F238E27FC236}">
                <a16:creationId xmlns:a16="http://schemas.microsoft.com/office/drawing/2014/main" id="{08B11ED4-6BC2-48B6-9F0E-216CE5268100}"/>
              </a:ext>
            </a:extLst>
          </p:cNvPr>
          <p:cNvSpPr txBox="1">
            <a:spLocks/>
          </p:cNvSpPr>
          <p:nvPr/>
        </p:nvSpPr>
        <p:spPr>
          <a:xfrm>
            <a:off x="4162567" y="5559043"/>
            <a:ext cx="4131177" cy="1279722"/>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400" dirty="0">
                <a:solidFill>
                  <a:schemeClr val="tx1"/>
                </a:solidFill>
                <a:latin typeface="Cambria" panose="02040503050406030204" pitchFamily="18" charset="0"/>
                <a:ea typeface="Cambria" panose="02040503050406030204" pitchFamily="18" charset="0"/>
                <a:cs typeface="Helvetica" panose="020B0604020202020204" pitchFamily="34" charset="0"/>
              </a:rPr>
              <a:t>modify </a:t>
            </a:r>
            <a:r>
              <a:rPr lang="en-US" sz="2400" dirty="0" err="1">
                <a:solidFill>
                  <a:schemeClr val="tx1"/>
                </a:solidFill>
                <a:latin typeface="Cambria" panose="02040503050406030204" pitchFamily="18" charset="0"/>
                <a:ea typeface="Cambria" panose="02040503050406030204" pitchFamily="18" charset="0"/>
                <a:cs typeface="Helvetica" panose="020B0604020202020204" pitchFamily="34" charset="0"/>
              </a:rPr>
              <a:t>Zarpies</a:t>
            </a:r>
            <a:r>
              <a:rPr lang="en-US" sz="2400" dirty="0">
                <a:solidFill>
                  <a:schemeClr val="tx1"/>
                </a:solidFill>
                <a:latin typeface="Cambria" panose="02040503050406030204" pitchFamily="18" charset="0"/>
                <a:ea typeface="Cambria" panose="02040503050406030204" pitchFamily="18" charset="0"/>
                <a:cs typeface="Helvetica" panose="020B0604020202020204" pitchFamily="34" charset="0"/>
              </a:rPr>
              <a:t> beliefs/culture, acquire </a:t>
            </a:r>
            <a:r>
              <a:rPr lang="en-US" sz="2400" dirty="0" err="1">
                <a:solidFill>
                  <a:schemeClr val="tx1"/>
                </a:solidFill>
                <a:latin typeface="Cambria" panose="02040503050406030204" pitchFamily="18" charset="0"/>
                <a:ea typeface="Cambria" panose="02040503050406030204" pitchFamily="18" charset="0"/>
                <a:cs typeface="Helvetica" panose="020B0604020202020204" pitchFamily="34" charset="0"/>
              </a:rPr>
              <a:t>okinberries</a:t>
            </a:r>
            <a:br>
              <a:rPr lang="en-US" sz="2400" dirty="0">
                <a:solidFill>
                  <a:schemeClr val="tx1"/>
                </a:solidFill>
                <a:latin typeface="Gill Sans Nova" panose="020B0602020104020203" pitchFamily="34" charset="0"/>
                <a:cs typeface="Helvetica" panose="020B0604020202020204" pitchFamily="34" charset="0"/>
              </a:rPr>
            </a:br>
            <a:r>
              <a:rPr lang="en-US" sz="2400" dirty="0">
                <a:solidFill>
                  <a:schemeClr val="tx1"/>
                </a:solidFill>
                <a:latin typeface="Gill Sans Nova" panose="020B0602020104020203" pitchFamily="34" charset="0"/>
                <a:cs typeface="Helvetica" panose="020B0604020202020204" pitchFamily="34" charset="0"/>
              </a:rPr>
              <a:t>are not as difficult</a:t>
            </a:r>
          </a:p>
        </p:txBody>
      </p:sp>
      <p:sp>
        <p:nvSpPr>
          <p:cNvPr id="2" name="Left Brace 1">
            <a:extLst>
              <a:ext uri="{FF2B5EF4-FFF2-40B4-BE49-F238E27FC236}">
                <a16:creationId xmlns:a16="http://schemas.microsoft.com/office/drawing/2014/main" id="{564AC1C5-11A2-4DEE-903D-0E789C671452}"/>
              </a:ext>
            </a:extLst>
          </p:cNvPr>
          <p:cNvSpPr/>
          <p:nvPr/>
        </p:nvSpPr>
        <p:spPr>
          <a:xfrm rot="16200000">
            <a:off x="5523476" y="4114101"/>
            <a:ext cx="198804" cy="2920622"/>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11" name="Left Brace 10">
            <a:extLst>
              <a:ext uri="{FF2B5EF4-FFF2-40B4-BE49-F238E27FC236}">
                <a16:creationId xmlns:a16="http://schemas.microsoft.com/office/drawing/2014/main" id="{E003BDB0-7990-40BE-9F70-110991DBB1E3}"/>
              </a:ext>
            </a:extLst>
          </p:cNvPr>
          <p:cNvSpPr/>
          <p:nvPr/>
        </p:nvSpPr>
        <p:spPr>
          <a:xfrm rot="16200000">
            <a:off x="2879849" y="5112655"/>
            <a:ext cx="173761" cy="100766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ysClr val="windowText" lastClr="000000"/>
              </a:solidFill>
            </a:endParaRPr>
          </a:p>
        </p:txBody>
      </p:sp>
      <p:sp>
        <p:nvSpPr>
          <p:cNvPr id="3" name="Content Placeholder 2">
            <a:extLst>
              <a:ext uri="{FF2B5EF4-FFF2-40B4-BE49-F238E27FC236}">
                <a16:creationId xmlns:a16="http://schemas.microsoft.com/office/drawing/2014/main" id="{450A508D-2347-4300-B944-B6035FA5F274}"/>
              </a:ext>
            </a:extLst>
          </p:cNvPr>
          <p:cNvSpPr txBox="1">
            <a:spLocks/>
          </p:cNvSpPr>
          <p:nvPr/>
        </p:nvSpPr>
        <p:spPr>
          <a:xfrm>
            <a:off x="0" y="548797"/>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dirty="0">
                <a:solidFill>
                  <a:schemeClr val="bg1"/>
                </a:solidFill>
                <a:latin typeface="Gill Sans Nova" panose="020B0602020104020203" pitchFamily="34" charset="0"/>
              </a:rPr>
              <a:t>greater possibility of change – less normativity – intervene on structure</a:t>
            </a:r>
          </a:p>
        </p:txBody>
      </p:sp>
      <p:sp>
        <p:nvSpPr>
          <p:cNvPr id="4" name="TextBox 3">
            <a:extLst>
              <a:ext uri="{FF2B5EF4-FFF2-40B4-BE49-F238E27FC236}">
                <a16:creationId xmlns:a16="http://schemas.microsoft.com/office/drawing/2014/main" id="{1948A1A6-4E78-45AD-B217-10A44209352B}"/>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14" name="TextBox 13">
            <a:extLst>
              <a:ext uri="{FF2B5EF4-FFF2-40B4-BE49-F238E27FC236}">
                <a16:creationId xmlns:a16="http://schemas.microsoft.com/office/drawing/2014/main" id="{1A3DFA2A-5782-44F8-A3DB-6D8213F992B7}"/>
              </a:ext>
            </a:extLst>
          </p:cNvPr>
          <p:cNvSpPr txBox="1"/>
          <p:nvPr/>
        </p:nvSpPr>
        <p:spPr>
          <a:xfrm>
            <a:off x="5837129" y="1719125"/>
            <a:ext cx="5929846" cy="338554"/>
          </a:xfrm>
          <a:prstGeom prst="rect">
            <a:avLst/>
          </a:prstGeom>
          <a:noFill/>
        </p:spPr>
        <p:txBody>
          <a:bodyPr wrap="square">
            <a:spAutoFit/>
          </a:bodyPr>
          <a:lstStyle/>
          <a:p>
            <a:pPr algn="r"/>
            <a:r>
              <a:rPr lang="en-US" sz="1600" dirty="0" err="1">
                <a:latin typeface="Courier New" panose="02070309020205020404" pitchFamily="49" charset="0"/>
                <a:ea typeface="Cambria" panose="02040503050406030204" pitchFamily="18" charset="0"/>
                <a:cs typeface="Courier New" panose="02070309020205020404" pitchFamily="49" charset="0"/>
              </a:rPr>
              <a:t>lm</a:t>
            </a:r>
            <a:r>
              <a:rPr lang="en-US" sz="1600" dirty="0">
                <a:latin typeface="Courier New" panose="02070309020205020404" pitchFamily="49" charset="0"/>
                <a:ea typeface="Cambria" panose="02040503050406030204" pitchFamily="18" charset="0"/>
                <a:cs typeface="Courier New" panose="02070309020205020404" pitchFamily="49" charset="0"/>
              </a:rPr>
              <a:t>(X ~ condition + </a:t>
            </a:r>
            <a:r>
              <a:rPr lang="en-US" sz="1600" dirty="0" err="1">
                <a:latin typeface="Courier New" panose="02070309020205020404" pitchFamily="49" charset="0"/>
                <a:ea typeface="Cambria" panose="02040503050406030204" pitchFamily="18" charset="0"/>
                <a:cs typeface="Courier New" panose="02070309020205020404" pitchFamily="49" charset="0"/>
              </a:rPr>
              <a:t>intervention_diff</a:t>
            </a:r>
            <a:r>
              <a:rPr lang="en-US" sz="1600" dirty="0">
                <a:latin typeface="Courier New" panose="02070309020205020404" pitchFamily="49" charset="0"/>
                <a:ea typeface="Cambria" panose="02040503050406030204" pitchFamily="18" charset="0"/>
                <a:cs typeface="Courier New" panose="02070309020205020404" pitchFamily="49" charset="0"/>
              </a:rPr>
              <a:t>)</a:t>
            </a:r>
          </a:p>
        </p:txBody>
      </p:sp>
    </p:spTree>
    <p:extLst>
      <p:ext uri="{BB962C8B-B14F-4D97-AF65-F5344CB8AC3E}">
        <p14:creationId xmlns:p14="http://schemas.microsoft.com/office/powerpoint/2010/main" val="18724182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AA5BB1-7B6B-4FAE-A2C6-407837C51700}"/>
              </a:ext>
            </a:extLst>
          </p:cNvPr>
          <p:cNvSpPr txBox="1"/>
          <p:nvPr/>
        </p:nvSpPr>
        <p:spPr>
          <a:xfrm>
            <a:off x="1" y="308153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are the downstream consequences?</a:t>
            </a:r>
            <a:endParaRPr lang="en-US" sz="3200" dirty="0">
              <a:solidFill>
                <a:schemeClr val="bg1"/>
              </a:solidFill>
              <a:latin typeface="Gill Sans Nova" panose="020B0602020104020203" pitchFamily="34" charset="0"/>
            </a:endParaRPr>
          </a:p>
        </p:txBody>
      </p:sp>
      <p:sp>
        <p:nvSpPr>
          <p:cNvPr id="29" name="TextBox 28">
            <a:extLst>
              <a:ext uri="{FF2B5EF4-FFF2-40B4-BE49-F238E27FC236}">
                <a16:creationId xmlns:a16="http://schemas.microsoft.com/office/drawing/2014/main" id="{2C49856A-0315-47AA-B2FC-88B36770DB41}"/>
              </a:ext>
            </a:extLst>
          </p:cNvPr>
          <p:cNvSpPr txBox="1"/>
          <p:nvPr/>
        </p:nvSpPr>
        <p:spPr>
          <a:xfrm>
            <a:off x="376394" y="4283487"/>
            <a:ext cx="12047835" cy="1569660"/>
          </a:xfrm>
          <a:prstGeom prst="rect">
            <a:avLst/>
          </a:prstGeom>
          <a:noFill/>
        </p:spPr>
        <p:txBody>
          <a:bodyPr wrap="square" rtlCol="0">
            <a:spAutoFit/>
          </a:bodyPr>
          <a:lstStyle/>
          <a:p>
            <a:pPr>
              <a:tabLst>
                <a:tab pos="4397375" algn="l"/>
              </a:tabLst>
            </a:pPr>
            <a:r>
              <a:rPr lang="en-US" sz="3200" b="1" dirty="0">
                <a:latin typeface="Gill Sans MT" panose="020B0502020104020203" pitchFamily="34" charset="0"/>
              </a:rPr>
              <a:t>Normativity	</a:t>
            </a:r>
            <a:r>
              <a:rPr lang="en-US" sz="3200" dirty="0">
                <a:latin typeface="Gill Sans MT" panose="020B0502020104020203" pitchFamily="34" charset="0"/>
              </a:rPr>
              <a:t>What </a:t>
            </a:r>
            <a:r>
              <a:rPr lang="en-US" sz="3200" i="1" dirty="0">
                <a:latin typeface="Gill Sans MT" panose="020B0502020104020203" pitchFamily="34" charset="0"/>
              </a:rPr>
              <a:t>should</a:t>
            </a:r>
            <a:r>
              <a:rPr lang="en-US" sz="3200" dirty="0">
                <a:latin typeface="Gill Sans MT" panose="020B0502020104020203" pitchFamily="34" charset="0"/>
              </a:rPr>
              <a:t> be the case?</a:t>
            </a:r>
          </a:p>
          <a:p>
            <a:pPr>
              <a:tabLst>
                <a:tab pos="4397375" algn="l"/>
              </a:tabLst>
            </a:pPr>
            <a:r>
              <a:rPr lang="en-US" sz="3200" b="1" dirty="0">
                <a:latin typeface="Gill Sans MT" panose="020B0502020104020203" pitchFamily="34" charset="0"/>
              </a:rPr>
              <a:t>Possibility of change</a:t>
            </a:r>
            <a:r>
              <a:rPr lang="en-US" sz="3200" dirty="0">
                <a:latin typeface="Gill Sans MT" panose="020B0502020104020203" pitchFamily="34" charset="0"/>
              </a:rPr>
              <a:t>	Is it </a:t>
            </a:r>
            <a:r>
              <a:rPr lang="en-US" sz="3200" i="1" dirty="0">
                <a:latin typeface="Gill Sans MT" panose="020B0502020104020203" pitchFamily="34" charset="0"/>
              </a:rPr>
              <a:t>possible</a:t>
            </a:r>
            <a:r>
              <a:rPr lang="en-US" sz="3200" dirty="0">
                <a:latin typeface="Gill Sans MT" panose="020B0502020104020203" pitchFamily="34" charset="0"/>
              </a:rPr>
              <a:t> for things to be otherwise? </a:t>
            </a:r>
            <a:endParaRPr lang="en-US" sz="3200" b="1" dirty="0">
              <a:latin typeface="Gill Sans MT" panose="020B0502020104020203" pitchFamily="34" charset="0"/>
            </a:endParaRPr>
          </a:p>
          <a:p>
            <a:pPr>
              <a:tabLst>
                <a:tab pos="4397375" algn="l"/>
              </a:tabLst>
            </a:pPr>
            <a:r>
              <a:rPr lang="en-US" sz="3200" b="1" dirty="0">
                <a:latin typeface="Gill Sans MT" panose="020B0502020104020203" pitchFamily="34" charset="0"/>
              </a:rPr>
              <a:t>Target of intervention</a:t>
            </a:r>
            <a:r>
              <a:rPr lang="en-US" sz="3200" dirty="0">
                <a:latin typeface="Gill Sans MT" panose="020B0502020104020203" pitchFamily="34" charset="0"/>
              </a:rPr>
              <a:t>	</a:t>
            </a:r>
            <a:r>
              <a:rPr lang="en-US" sz="3200" i="1" dirty="0">
                <a:latin typeface="Gill Sans MT" panose="020B0502020104020203" pitchFamily="34" charset="0"/>
              </a:rPr>
              <a:t>How </a:t>
            </a:r>
            <a:r>
              <a:rPr lang="en-US" sz="3200" dirty="0">
                <a:latin typeface="Gill Sans MT" panose="020B0502020104020203" pitchFamily="34" charset="0"/>
              </a:rPr>
              <a:t>might</a:t>
            </a:r>
            <a:r>
              <a:rPr lang="en-US" sz="3200" i="1" dirty="0">
                <a:latin typeface="Gill Sans MT" panose="020B0502020104020203" pitchFamily="34" charset="0"/>
              </a:rPr>
              <a:t> </a:t>
            </a:r>
            <a:r>
              <a:rPr lang="en-US" sz="3200" dirty="0">
                <a:latin typeface="Gill Sans MT" panose="020B0502020104020203" pitchFamily="34" charset="0"/>
              </a:rPr>
              <a:t>we change what is the case?</a:t>
            </a:r>
          </a:p>
        </p:txBody>
      </p:sp>
      <p:sp>
        <p:nvSpPr>
          <p:cNvPr id="28" name="Title 1">
            <a:extLst>
              <a:ext uri="{FF2B5EF4-FFF2-40B4-BE49-F238E27FC236}">
                <a16:creationId xmlns:a16="http://schemas.microsoft.com/office/drawing/2014/main" id="{FED5BE4B-C87F-4873-BA33-83A9226F2D31}"/>
              </a:ext>
            </a:extLst>
          </p:cNvPr>
          <p:cNvSpPr txBox="1">
            <a:spLocks/>
          </p:cNvSpPr>
          <p:nvPr/>
        </p:nvSpPr>
        <p:spPr>
          <a:xfrm>
            <a:off x="4748690" y="-24024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pic>
        <p:nvPicPr>
          <p:cNvPr id="30" name="Picture 29" descr="A picture containing shape&#10;&#10;Description automatically generated">
            <a:extLst>
              <a:ext uri="{FF2B5EF4-FFF2-40B4-BE49-F238E27FC236}">
                <a16:creationId xmlns:a16="http://schemas.microsoft.com/office/drawing/2014/main" id="{919D769E-5759-425F-BE1E-33CCA7502A17}"/>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808264" y="-97"/>
            <a:ext cx="371531" cy="885515"/>
          </a:xfrm>
          <a:prstGeom prst="rect">
            <a:avLst/>
          </a:prstGeom>
        </p:spPr>
      </p:pic>
      <p:grpSp>
        <p:nvGrpSpPr>
          <p:cNvPr id="31" name="Group 30">
            <a:extLst>
              <a:ext uri="{FF2B5EF4-FFF2-40B4-BE49-F238E27FC236}">
                <a16:creationId xmlns:a16="http://schemas.microsoft.com/office/drawing/2014/main" id="{C282CD7C-B65A-4FC0-8805-A47937F17872}"/>
              </a:ext>
            </a:extLst>
          </p:cNvPr>
          <p:cNvGrpSpPr/>
          <p:nvPr/>
        </p:nvGrpSpPr>
        <p:grpSpPr>
          <a:xfrm>
            <a:off x="3308109" y="939554"/>
            <a:ext cx="1305142" cy="849451"/>
            <a:chOff x="3362449" y="2975463"/>
            <a:chExt cx="5467101" cy="3558259"/>
          </a:xfrm>
        </p:grpSpPr>
        <p:sp>
          <p:nvSpPr>
            <p:cNvPr id="32" name="Oval 31">
              <a:extLst>
                <a:ext uri="{FF2B5EF4-FFF2-40B4-BE49-F238E27FC236}">
                  <a16:creationId xmlns:a16="http://schemas.microsoft.com/office/drawing/2014/main" id="{9EB17BA7-7E23-4627-B112-454FB96668B9}"/>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shape&#10;&#10;Description automatically generated">
              <a:extLst>
                <a:ext uri="{FF2B5EF4-FFF2-40B4-BE49-F238E27FC236}">
                  <a16:creationId xmlns:a16="http://schemas.microsoft.com/office/drawing/2014/main" id="{C44FFBA2-5547-458A-873F-4E75F78B98E2}"/>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34" name="Picture 33" descr="A picture containing shape&#10;&#10;Description automatically generated">
              <a:extLst>
                <a:ext uri="{FF2B5EF4-FFF2-40B4-BE49-F238E27FC236}">
                  <a16:creationId xmlns:a16="http://schemas.microsoft.com/office/drawing/2014/main" id="{833B2FC3-844F-4A46-BC5D-462B247B1AB7}"/>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35" name="Picture 34" descr="A picture containing shape&#10;&#10;Description automatically generated">
              <a:extLst>
                <a:ext uri="{FF2B5EF4-FFF2-40B4-BE49-F238E27FC236}">
                  <a16:creationId xmlns:a16="http://schemas.microsoft.com/office/drawing/2014/main" id="{4DCE3A0F-A4F4-42A5-8738-776B587EC8FF}"/>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36" name="Group 35">
            <a:extLst>
              <a:ext uri="{FF2B5EF4-FFF2-40B4-BE49-F238E27FC236}">
                <a16:creationId xmlns:a16="http://schemas.microsoft.com/office/drawing/2014/main" id="{38FF75C2-79CD-4DB9-8682-FF58AF2B61F3}"/>
              </a:ext>
            </a:extLst>
          </p:cNvPr>
          <p:cNvGrpSpPr/>
          <p:nvPr/>
        </p:nvGrpSpPr>
        <p:grpSpPr>
          <a:xfrm>
            <a:off x="3387197" y="1749801"/>
            <a:ext cx="1326551" cy="1161290"/>
            <a:chOff x="484334" y="-48184"/>
            <a:chExt cx="5606092" cy="4907689"/>
          </a:xfrm>
        </p:grpSpPr>
        <p:pic>
          <p:nvPicPr>
            <p:cNvPr id="37" name="Picture 36" descr="A picture containing shape&#10;&#10;Description automatically generated">
              <a:extLst>
                <a:ext uri="{FF2B5EF4-FFF2-40B4-BE49-F238E27FC236}">
                  <a16:creationId xmlns:a16="http://schemas.microsoft.com/office/drawing/2014/main" id="{68E05286-AB0F-4269-89E3-EC6999D2521E}"/>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38" name="Freeform: Shape 37">
              <a:extLst>
                <a:ext uri="{FF2B5EF4-FFF2-40B4-BE49-F238E27FC236}">
                  <a16:creationId xmlns:a16="http://schemas.microsoft.com/office/drawing/2014/main" id="{EE2973E0-9401-457A-AAB6-C466E83E3331}"/>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CB5A5D00-9A3B-4EAF-AB87-CDCAFAA9B244}"/>
              </a:ext>
            </a:extLst>
          </p:cNvPr>
          <p:cNvGrpSpPr/>
          <p:nvPr/>
        </p:nvGrpSpPr>
        <p:grpSpPr>
          <a:xfrm>
            <a:off x="3649649" y="2255571"/>
            <a:ext cx="1064099" cy="692568"/>
            <a:chOff x="6831672" y="1868280"/>
            <a:chExt cx="3184477" cy="2072614"/>
          </a:xfrm>
        </p:grpSpPr>
        <p:pic>
          <p:nvPicPr>
            <p:cNvPr id="40" name="Picture 39" descr="A picture containing shape&#10;&#10;Description automatically generated">
              <a:extLst>
                <a:ext uri="{FF2B5EF4-FFF2-40B4-BE49-F238E27FC236}">
                  <a16:creationId xmlns:a16="http://schemas.microsoft.com/office/drawing/2014/main" id="{2E259D8B-F056-4DFF-8B8E-B6CB108C3C40}"/>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7968D2CB-911E-4080-B416-7F0450E24551}"/>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43" name="Oval 42">
              <a:extLst>
                <a:ext uri="{FF2B5EF4-FFF2-40B4-BE49-F238E27FC236}">
                  <a16:creationId xmlns:a16="http://schemas.microsoft.com/office/drawing/2014/main" id="{627BB22A-3686-4E5A-BAEB-E6957E6E0235}"/>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picture containing shape&#10;&#10;Description automatically generated">
              <a:extLst>
                <a:ext uri="{FF2B5EF4-FFF2-40B4-BE49-F238E27FC236}">
                  <a16:creationId xmlns:a16="http://schemas.microsoft.com/office/drawing/2014/main" id="{DDF5847A-EF50-4D04-8E09-C713296855AC}"/>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47" name="Title 1">
            <a:extLst>
              <a:ext uri="{FF2B5EF4-FFF2-40B4-BE49-F238E27FC236}">
                <a16:creationId xmlns:a16="http://schemas.microsoft.com/office/drawing/2014/main" id="{923FE358-1A3A-4833-978B-5B84DE479383}"/>
              </a:ext>
            </a:extLst>
          </p:cNvPr>
          <p:cNvSpPr txBox="1">
            <a:spLocks/>
          </p:cNvSpPr>
          <p:nvPr/>
        </p:nvSpPr>
        <p:spPr>
          <a:xfrm>
            <a:off x="1218087" y="211836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D9695F"/>
                </a:solidFill>
                <a:latin typeface="Gill Sans Nova" panose="020B0602020104020203" pitchFamily="34" charset="0"/>
                <a:cs typeface="Helvetica" panose="020B0604020202020204" pitchFamily="34" charset="0"/>
              </a:rPr>
              <a:t>Structural</a:t>
            </a:r>
            <a:endParaRPr lang="en-US" sz="2400" b="1" dirty="0">
              <a:solidFill>
                <a:srgbClr val="D9695F"/>
              </a:solidFill>
              <a:latin typeface="Gill Sans Nova" panose="020B0602020104020203" pitchFamily="34" charset="0"/>
              <a:cs typeface="Helvetica" panose="020B0604020202020204" pitchFamily="34" charset="0"/>
            </a:endParaRPr>
          </a:p>
        </p:txBody>
      </p:sp>
      <p:sp>
        <p:nvSpPr>
          <p:cNvPr id="50" name="Title 1">
            <a:extLst>
              <a:ext uri="{FF2B5EF4-FFF2-40B4-BE49-F238E27FC236}">
                <a16:creationId xmlns:a16="http://schemas.microsoft.com/office/drawing/2014/main" id="{14349C42-2702-489A-9B86-68E75E3BCAC0}"/>
              </a:ext>
            </a:extLst>
          </p:cNvPr>
          <p:cNvSpPr txBox="1">
            <a:spLocks/>
          </p:cNvSpPr>
          <p:nvPr/>
        </p:nvSpPr>
        <p:spPr>
          <a:xfrm>
            <a:off x="103779" y="42676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Internalist</a:t>
            </a:r>
            <a:endParaRPr lang="en-US" sz="2400"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52" name="Right Brace 51">
            <a:extLst>
              <a:ext uri="{FF2B5EF4-FFF2-40B4-BE49-F238E27FC236}">
                <a16:creationId xmlns:a16="http://schemas.microsoft.com/office/drawing/2014/main" id="{8299FD3A-2551-4E36-BB91-B4B43C9E3763}"/>
              </a:ext>
            </a:extLst>
          </p:cNvPr>
          <p:cNvSpPr/>
          <p:nvPr/>
        </p:nvSpPr>
        <p:spPr>
          <a:xfrm rot="10800000">
            <a:off x="1610005" y="145356"/>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5" name="Right Brace 54">
            <a:extLst>
              <a:ext uri="{FF2B5EF4-FFF2-40B4-BE49-F238E27FC236}">
                <a16:creationId xmlns:a16="http://schemas.microsoft.com/office/drawing/2014/main" id="{FC481106-7B22-4C28-9DB8-5C0FB64C85FA}"/>
              </a:ext>
            </a:extLst>
          </p:cNvPr>
          <p:cNvSpPr/>
          <p:nvPr/>
        </p:nvSpPr>
        <p:spPr>
          <a:xfrm rot="10800000">
            <a:off x="3115852" y="213446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7" name="Title 1">
            <a:extLst>
              <a:ext uri="{FF2B5EF4-FFF2-40B4-BE49-F238E27FC236}">
                <a16:creationId xmlns:a16="http://schemas.microsoft.com/office/drawing/2014/main" id="{8A82FF71-9203-4EC3-9671-9B1C21D5FA3D}"/>
              </a:ext>
            </a:extLst>
          </p:cNvPr>
          <p:cNvSpPr txBox="1">
            <a:spLocks/>
          </p:cNvSpPr>
          <p:nvPr/>
        </p:nvSpPr>
        <p:spPr>
          <a:xfrm>
            <a:off x="1788164" y="825987"/>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C09200"/>
                </a:solidFill>
                <a:latin typeface="Gill Sans Nova" panose="020B0602020104020203" pitchFamily="34" charset="0"/>
                <a:cs typeface="Helvetica" panose="020B0604020202020204" pitchFamily="34" charset="0"/>
              </a:rPr>
              <a:t>Cultural</a:t>
            </a:r>
            <a:endParaRPr lang="en-US" sz="2400" b="1" dirty="0">
              <a:solidFill>
                <a:srgbClr val="C09200"/>
              </a:solidFill>
              <a:latin typeface="Gill Sans Nova" panose="020B0602020104020203" pitchFamily="34" charset="0"/>
              <a:cs typeface="Helvetica" panose="020B0604020202020204" pitchFamily="34" charset="0"/>
            </a:endParaRPr>
          </a:p>
        </p:txBody>
      </p:sp>
      <p:sp>
        <p:nvSpPr>
          <p:cNvPr id="59" name="Title 1">
            <a:extLst>
              <a:ext uri="{FF2B5EF4-FFF2-40B4-BE49-F238E27FC236}">
                <a16:creationId xmlns:a16="http://schemas.microsoft.com/office/drawing/2014/main" id="{452240F6-F286-47BF-872C-2D75C96C5490}"/>
              </a:ext>
            </a:extLst>
          </p:cNvPr>
          <p:cNvSpPr txBox="1">
            <a:spLocks/>
          </p:cNvSpPr>
          <p:nvPr/>
        </p:nvSpPr>
        <p:spPr>
          <a:xfrm>
            <a:off x="4748690" y="131948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social/economic systems</a:t>
            </a:r>
          </a:p>
        </p:txBody>
      </p:sp>
      <p:sp>
        <p:nvSpPr>
          <p:cNvPr id="61" name="Title 1">
            <a:extLst>
              <a:ext uri="{FF2B5EF4-FFF2-40B4-BE49-F238E27FC236}">
                <a16:creationId xmlns:a16="http://schemas.microsoft.com/office/drawing/2014/main" id="{B8D71820-96C6-477C-9F56-CB2F6D1D3066}"/>
              </a:ext>
            </a:extLst>
          </p:cNvPr>
          <p:cNvSpPr txBox="1">
            <a:spLocks/>
          </p:cNvSpPr>
          <p:nvPr/>
        </p:nvSpPr>
        <p:spPr>
          <a:xfrm>
            <a:off x="4748690" y="39419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
        <p:nvSpPr>
          <p:cNvPr id="6" name="Title 1">
            <a:extLst>
              <a:ext uri="{FF2B5EF4-FFF2-40B4-BE49-F238E27FC236}">
                <a16:creationId xmlns:a16="http://schemas.microsoft.com/office/drawing/2014/main" id="{4132D83E-E15F-4BA7-8841-392CECD67ED4}"/>
              </a:ext>
            </a:extLst>
          </p:cNvPr>
          <p:cNvSpPr txBox="1">
            <a:spLocks/>
          </p:cNvSpPr>
          <p:nvPr/>
        </p:nvSpPr>
        <p:spPr>
          <a:xfrm>
            <a:off x="1768929" y="-8518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49808C"/>
                </a:solidFill>
                <a:latin typeface="Gill Sans Nova" panose="020B0602020104020203" pitchFamily="34" charset="0"/>
                <a:cs typeface="Helvetica" panose="020B0604020202020204" pitchFamily="34" charset="0"/>
              </a:rPr>
              <a:t>Biological</a:t>
            </a:r>
            <a:endParaRPr lang="en-US" sz="2400" b="1" dirty="0">
              <a:solidFill>
                <a:srgbClr val="49808C"/>
              </a:solidFill>
              <a:latin typeface="Gill Sans Nova" panose="020B0602020104020203" pitchFamily="34" charset="0"/>
              <a:cs typeface="Helvetica" panose="020B0604020202020204" pitchFamily="34" charset="0"/>
            </a:endParaRPr>
          </a:p>
        </p:txBody>
      </p:sp>
    </p:spTree>
    <p:extLst>
      <p:ext uri="{BB962C8B-B14F-4D97-AF65-F5344CB8AC3E}">
        <p14:creationId xmlns:p14="http://schemas.microsoft.com/office/powerpoint/2010/main" val="2578174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We observe different frequencies of a property across categories.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2" name="Group 31">
            <a:extLst>
              <a:ext uri="{FF2B5EF4-FFF2-40B4-BE49-F238E27FC236}">
                <a16:creationId xmlns:a16="http://schemas.microsoft.com/office/drawing/2014/main" id="{FDB9ABBB-35AE-47D6-BD9B-A020B3A9C53B}"/>
              </a:ext>
            </a:extLst>
          </p:cNvPr>
          <p:cNvGrpSpPr/>
          <p:nvPr/>
        </p:nvGrpSpPr>
        <p:grpSpPr>
          <a:xfrm>
            <a:off x="7561294" y="1280220"/>
            <a:ext cx="1457724" cy="1447799"/>
            <a:chOff x="10605702" y="2724845"/>
            <a:chExt cx="1457724" cy="1447799"/>
          </a:xfrm>
        </p:grpSpPr>
        <p:sp>
          <p:nvSpPr>
            <p:cNvPr id="33" name="Oval 32">
              <a:extLst>
                <a:ext uri="{FF2B5EF4-FFF2-40B4-BE49-F238E27FC236}">
                  <a16:creationId xmlns:a16="http://schemas.microsoft.com/office/drawing/2014/main" id="{01A66FD7-5D91-4A80-B762-60EE589D6111}"/>
                </a:ext>
              </a:extLst>
            </p:cNvPr>
            <p:cNvSpPr/>
            <p:nvPr/>
          </p:nvSpPr>
          <p:spPr>
            <a:xfrm flipH="1">
              <a:off x="10605702" y="3439374"/>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98E8713-8598-41FD-BCEA-45E98A9B3C6B}"/>
                </a:ext>
              </a:extLst>
            </p:cNvPr>
            <p:cNvGrpSpPr/>
            <p:nvPr/>
          </p:nvGrpSpPr>
          <p:grpSpPr>
            <a:xfrm flipH="1">
              <a:off x="10756624" y="2724845"/>
              <a:ext cx="1059520" cy="1300122"/>
              <a:chOff x="9347996" y="3061105"/>
              <a:chExt cx="2088437" cy="2562692"/>
            </a:xfrm>
          </p:grpSpPr>
          <p:pic>
            <p:nvPicPr>
              <p:cNvPr id="35" name="Picture 34" descr="A picture containing shape&#10;&#10;Description automatically generated">
                <a:extLst>
                  <a:ext uri="{FF2B5EF4-FFF2-40B4-BE49-F238E27FC236}">
                    <a16:creationId xmlns:a16="http://schemas.microsoft.com/office/drawing/2014/main" id="{15505B8D-B786-45CE-B4E8-76386D0B6834}"/>
                  </a:ext>
                </a:extLst>
              </p:cNvPr>
              <p:cNvPicPr>
                <a:picLocks noChangeAspect="1"/>
              </p:cNvPicPr>
              <p:nvPr/>
            </p:nvPicPr>
            <p:blipFill rotWithShape="1">
              <a:blip r:embed="rId3">
                <a:lum bright="70000" contrast="-70000"/>
              </a:blip>
              <a:srcRect l="32963" r="31296" b="14815"/>
              <a:stretch/>
            </p:blipFill>
            <p:spPr>
              <a:xfrm>
                <a:off x="9347996" y="3061105"/>
                <a:ext cx="1028532" cy="2451428"/>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E03C7C3E-B54A-43A5-9EB2-8B7D262F3C65}"/>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grpSp>
      </p:grpSp>
      <p:grpSp>
        <p:nvGrpSpPr>
          <p:cNvPr id="37" name="Group 36">
            <a:extLst>
              <a:ext uri="{FF2B5EF4-FFF2-40B4-BE49-F238E27FC236}">
                <a16:creationId xmlns:a16="http://schemas.microsoft.com/office/drawing/2014/main" id="{B04CDD72-E590-4B37-87F4-0C07C6AC4038}"/>
              </a:ext>
            </a:extLst>
          </p:cNvPr>
          <p:cNvGrpSpPr/>
          <p:nvPr/>
        </p:nvGrpSpPr>
        <p:grpSpPr>
          <a:xfrm>
            <a:off x="4697593" y="1229946"/>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sp>
        <p:nvSpPr>
          <p:cNvPr id="42" name="Oval 41">
            <a:extLst>
              <a:ext uri="{FF2B5EF4-FFF2-40B4-BE49-F238E27FC236}">
                <a16:creationId xmlns:a16="http://schemas.microsoft.com/office/drawing/2014/main" id="{CFA1781C-29A0-4F81-822A-3A929C283185}"/>
              </a:ext>
            </a:extLst>
          </p:cNvPr>
          <p:cNvSpPr/>
          <p:nvPr/>
        </p:nvSpPr>
        <p:spPr>
          <a:xfrm flipH="1">
            <a:off x="6075740" y="3294871"/>
            <a:ext cx="2435095"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43" name="Straight Arrow Connector 42">
            <a:extLst>
              <a:ext uri="{FF2B5EF4-FFF2-40B4-BE49-F238E27FC236}">
                <a16:creationId xmlns:a16="http://schemas.microsoft.com/office/drawing/2014/main" id="{8AF12E50-EAD1-44ED-A932-186F60766C05}"/>
              </a:ext>
            </a:extLst>
          </p:cNvPr>
          <p:cNvCxnSpPr>
            <a:cxnSpLocks/>
            <a:stCxn id="38" idx="4"/>
            <a:endCxn id="42" idx="0"/>
          </p:cNvCxnSpPr>
          <p:nvPr/>
        </p:nvCxnSpPr>
        <p:spPr>
          <a:xfrm>
            <a:off x="6084396" y="3035146"/>
            <a:ext cx="1208891" cy="259725"/>
          </a:xfrm>
          <a:prstGeom prst="straightConnector1">
            <a:avLst/>
          </a:prstGeom>
          <a:ln w="88900">
            <a:solidFill>
              <a:srgbClr val="C09200"/>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5733123-622F-4639-A6E0-F156AEBFBF08}"/>
              </a:ext>
            </a:extLst>
          </p:cNvPr>
          <p:cNvGrpSpPr/>
          <p:nvPr/>
        </p:nvGrpSpPr>
        <p:grpSpPr>
          <a:xfrm>
            <a:off x="3156905" y="1273704"/>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26" name="Oval 25">
            <a:extLst>
              <a:ext uri="{FF2B5EF4-FFF2-40B4-BE49-F238E27FC236}">
                <a16:creationId xmlns:a16="http://schemas.microsoft.com/office/drawing/2014/main" id="{85B12F19-4CA3-46BE-AB01-D5739B671369}"/>
              </a:ext>
            </a:extLst>
          </p:cNvPr>
          <p:cNvSpPr/>
          <p:nvPr/>
        </p:nvSpPr>
        <p:spPr>
          <a:xfrm flipH="1">
            <a:off x="3982542" y="3283102"/>
            <a:ext cx="2030980"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28" name="Straight Arrow Connector 27">
            <a:extLst>
              <a:ext uri="{FF2B5EF4-FFF2-40B4-BE49-F238E27FC236}">
                <a16:creationId xmlns:a16="http://schemas.microsoft.com/office/drawing/2014/main" id="{7BE273FD-89CB-4D08-AA29-C97640A2DDBB}"/>
              </a:ext>
            </a:extLst>
          </p:cNvPr>
          <p:cNvCxnSpPr>
            <a:cxnSpLocks/>
            <a:stCxn id="38" idx="4"/>
            <a:endCxn id="26" idx="0"/>
          </p:cNvCxnSpPr>
          <p:nvPr/>
        </p:nvCxnSpPr>
        <p:spPr>
          <a:xfrm flipH="1">
            <a:off x="4998032" y="3035146"/>
            <a:ext cx="1086364" cy="247956"/>
          </a:xfrm>
          <a:prstGeom prst="straightConnector1">
            <a:avLst/>
          </a:prstGeom>
          <a:ln w="88900">
            <a:solidFill>
              <a:srgbClr val="C09200"/>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 name="Title 3">
            <a:extLst>
              <a:ext uri="{FF2B5EF4-FFF2-40B4-BE49-F238E27FC236}">
                <a16:creationId xmlns:a16="http://schemas.microsoft.com/office/drawing/2014/main" id="{8903DEAC-23E3-4198-AAD2-D562AE3780C3}"/>
              </a:ext>
            </a:extLst>
          </p:cNvPr>
          <p:cNvSpPr txBox="1">
            <a:spLocks/>
          </p:cNvSpPr>
          <p:nvPr/>
        </p:nvSpPr>
        <p:spPr>
          <a:xfrm>
            <a:off x="428503" y="3867370"/>
            <a:ext cx="3239351"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rgbClr val="C09200"/>
                </a:solidFill>
                <a:latin typeface="Gill Sans MT" panose="020B0502020104020203" pitchFamily="34" charset="0"/>
              </a:rPr>
              <a:t>Accidental</a:t>
            </a:r>
          </a:p>
        </p:txBody>
      </p:sp>
      <p:sp>
        <p:nvSpPr>
          <p:cNvPr id="3" name="TextBox 2">
            <a:extLst>
              <a:ext uri="{FF2B5EF4-FFF2-40B4-BE49-F238E27FC236}">
                <a16:creationId xmlns:a16="http://schemas.microsoft.com/office/drawing/2014/main" id="{25DA1B2E-4C0C-4538-9F98-6BFD1ED94560}"/>
              </a:ext>
            </a:extLst>
          </p:cNvPr>
          <p:cNvSpPr txBox="1"/>
          <p:nvPr/>
        </p:nvSpPr>
        <p:spPr>
          <a:xfrm>
            <a:off x="428501" y="4520978"/>
            <a:ext cx="4979375" cy="2062103"/>
          </a:xfrm>
          <a:prstGeom prst="rect">
            <a:avLst/>
          </a:prstGeom>
          <a:noFill/>
        </p:spPr>
        <p:txBody>
          <a:bodyPr wrap="square" rtlCol="0">
            <a:spAutoFit/>
          </a:bodyPr>
          <a:lstStyle/>
          <a:p>
            <a:pPr marL="233363" indent="-233363"/>
            <a:r>
              <a:rPr lang="en-US" sz="3200" dirty="0">
                <a:latin typeface="Gill Sans Nova" panose="020B0602020104020203" pitchFamily="34" charset="0"/>
              </a:rPr>
              <a:t>Due to </a:t>
            </a:r>
            <a:r>
              <a:rPr lang="en-US" sz="3200" b="1" dirty="0">
                <a:latin typeface="Gill Sans Nova" panose="020B0602020104020203" pitchFamily="34" charset="0"/>
              </a:rPr>
              <a:t>chance</a:t>
            </a:r>
            <a:r>
              <a:rPr lang="en-US" sz="3200" dirty="0">
                <a:latin typeface="Gill Sans Nova" panose="020B0602020104020203" pitchFamily="34" charset="0"/>
              </a:rPr>
              <a:t>.</a:t>
            </a:r>
          </a:p>
          <a:p>
            <a:pPr marL="233363" indent="-233363"/>
            <a:r>
              <a:rPr lang="en-US" sz="3200" dirty="0">
                <a:latin typeface="Gill Sans Nova" panose="020B0602020104020203" pitchFamily="34" charset="0"/>
              </a:rPr>
              <a:t>Nothing meaningful here, differences in frequency are not significant. </a:t>
            </a:r>
          </a:p>
        </p:txBody>
      </p:sp>
      <p:sp>
        <p:nvSpPr>
          <p:cNvPr id="4" name="Thought Bubble: Cloud 3">
            <a:extLst>
              <a:ext uri="{FF2B5EF4-FFF2-40B4-BE49-F238E27FC236}">
                <a16:creationId xmlns:a16="http://schemas.microsoft.com/office/drawing/2014/main" id="{EDD63070-A2BD-4ACA-ADA3-255E678ADAD1}"/>
              </a:ext>
            </a:extLst>
          </p:cNvPr>
          <p:cNvSpPr/>
          <p:nvPr/>
        </p:nvSpPr>
        <p:spPr>
          <a:xfrm flipH="1">
            <a:off x="4647358" y="4567889"/>
            <a:ext cx="1448641" cy="851961"/>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Gill Sans Nova" panose="020B0602020104020203" pitchFamily="34" charset="0"/>
              </a:rPr>
              <a:t>eh</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5814839" y="5500022"/>
            <a:ext cx="521802" cy="1243675"/>
          </a:xfrm>
          <a:prstGeom prst="rect">
            <a:avLst/>
          </a:prstGeom>
        </p:spPr>
      </p:pic>
      <p:sp>
        <p:nvSpPr>
          <p:cNvPr id="7" name="TextBox 6">
            <a:extLst>
              <a:ext uri="{FF2B5EF4-FFF2-40B4-BE49-F238E27FC236}">
                <a16:creationId xmlns:a16="http://schemas.microsoft.com/office/drawing/2014/main" id="{15BF512A-7D39-47FE-9217-F51DB379BD42}"/>
              </a:ext>
            </a:extLst>
          </p:cNvPr>
          <p:cNvSpPr txBox="1"/>
          <p:nvPr/>
        </p:nvSpPr>
        <p:spPr>
          <a:xfrm>
            <a:off x="5248196" y="2889893"/>
            <a:ext cx="474810" cy="523220"/>
          </a:xfrm>
          <a:prstGeom prst="rect">
            <a:avLst/>
          </a:prstGeom>
          <a:noFill/>
        </p:spPr>
        <p:txBody>
          <a:bodyPr wrap="none" rtlCol="0">
            <a:spAutoFit/>
          </a:bodyPr>
          <a:lstStyle/>
          <a:p>
            <a:r>
              <a:rPr lang="en-US" sz="2800" b="1" dirty="0">
                <a:solidFill>
                  <a:srgbClr val="C00000"/>
                </a:solidFill>
                <a:latin typeface="Gill Sans Nova" panose="020B0602020104020203" pitchFamily="34" charset="0"/>
              </a:rPr>
              <a:t>X</a:t>
            </a:r>
          </a:p>
        </p:txBody>
      </p:sp>
      <p:sp>
        <p:nvSpPr>
          <p:cNvPr id="31" name="TextBox 30">
            <a:extLst>
              <a:ext uri="{FF2B5EF4-FFF2-40B4-BE49-F238E27FC236}">
                <a16:creationId xmlns:a16="http://schemas.microsoft.com/office/drawing/2014/main" id="{78F9B8D3-14B2-4F01-AF43-36603E2B9A90}"/>
              </a:ext>
            </a:extLst>
          </p:cNvPr>
          <p:cNvSpPr txBox="1"/>
          <p:nvPr/>
        </p:nvSpPr>
        <p:spPr>
          <a:xfrm>
            <a:off x="6415709" y="2902913"/>
            <a:ext cx="474810" cy="523220"/>
          </a:xfrm>
          <a:prstGeom prst="rect">
            <a:avLst/>
          </a:prstGeom>
          <a:noFill/>
        </p:spPr>
        <p:txBody>
          <a:bodyPr wrap="none" rtlCol="0">
            <a:spAutoFit/>
          </a:bodyPr>
          <a:lstStyle/>
          <a:p>
            <a:r>
              <a:rPr lang="en-US" sz="2800" b="1" dirty="0">
                <a:solidFill>
                  <a:srgbClr val="C00000"/>
                </a:solidFill>
                <a:latin typeface="Gill Sans Nova" panose="020B0602020104020203" pitchFamily="34" charset="0"/>
              </a:rPr>
              <a:t>X</a:t>
            </a:r>
          </a:p>
        </p:txBody>
      </p:sp>
    </p:spTree>
    <p:extLst>
      <p:ext uri="{BB962C8B-B14F-4D97-AF65-F5344CB8AC3E}">
        <p14:creationId xmlns:p14="http://schemas.microsoft.com/office/powerpoint/2010/main" val="1708009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AA5BB1-7B6B-4FAE-A2C6-407837C51700}"/>
              </a:ext>
            </a:extLst>
          </p:cNvPr>
          <p:cNvSpPr txBox="1"/>
          <p:nvPr/>
        </p:nvSpPr>
        <p:spPr>
          <a:xfrm>
            <a:off x="1" y="308153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are the downstream consequences?</a:t>
            </a:r>
            <a:endParaRPr lang="en-US" sz="3200" dirty="0">
              <a:solidFill>
                <a:schemeClr val="bg1"/>
              </a:solidFill>
              <a:latin typeface="Gill Sans Nova" panose="020B0602020104020203" pitchFamily="34" charset="0"/>
            </a:endParaRPr>
          </a:p>
        </p:txBody>
      </p:sp>
      <p:sp>
        <p:nvSpPr>
          <p:cNvPr id="29" name="TextBox 28">
            <a:extLst>
              <a:ext uri="{FF2B5EF4-FFF2-40B4-BE49-F238E27FC236}">
                <a16:creationId xmlns:a16="http://schemas.microsoft.com/office/drawing/2014/main" id="{2C49856A-0315-47AA-B2FC-88B36770DB41}"/>
              </a:ext>
            </a:extLst>
          </p:cNvPr>
          <p:cNvSpPr txBox="1"/>
          <p:nvPr/>
        </p:nvSpPr>
        <p:spPr>
          <a:xfrm>
            <a:off x="578390" y="4029302"/>
            <a:ext cx="9237213" cy="2554545"/>
          </a:xfrm>
          <a:prstGeom prst="rect">
            <a:avLst/>
          </a:prstGeom>
          <a:noFill/>
        </p:spPr>
        <p:txBody>
          <a:bodyPr wrap="square" rtlCol="0">
            <a:spAutoFit/>
          </a:bodyPr>
          <a:lstStyle/>
          <a:p>
            <a:pPr>
              <a:tabLst>
                <a:tab pos="4397375" algn="l"/>
              </a:tabLst>
            </a:pPr>
            <a:r>
              <a:rPr lang="en-US" sz="3200" dirty="0">
                <a:latin typeface="Gill Sans MT" panose="020B0502020104020203" pitchFamily="34" charset="0"/>
              </a:rPr>
              <a:t>Structural construals may:</a:t>
            </a:r>
          </a:p>
          <a:p>
            <a:pPr marL="457200" indent="-457200">
              <a:buFontTx/>
              <a:buChar char="-"/>
              <a:tabLst>
                <a:tab pos="5486400" algn="l"/>
              </a:tabLst>
            </a:pPr>
            <a:r>
              <a:rPr lang="en-US" sz="3200" b="1" dirty="0">
                <a:latin typeface="Gill Sans MT" panose="020B0502020104020203" pitchFamily="34" charset="0"/>
              </a:rPr>
              <a:t>decrease normativity</a:t>
            </a:r>
          </a:p>
          <a:p>
            <a:pPr marL="457200" indent="-457200">
              <a:buFontTx/>
              <a:buChar char="-"/>
              <a:tabLst>
                <a:tab pos="5486400" algn="l"/>
              </a:tabLst>
            </a:pPr>
            <a:r>
              <a:rPr lang="en-US" sz="3200" b="1" dirty="0">
                <a:latin typeface="Gill Sans MT" panose="020B0502020104020203" pitchFamily="34" charset="0"/>
              </a:rPr>
              <a:t>increase possibility of change</a:t>
            </a:r>
          </a:p>
          <a:p>
            <a:pPr marL="457200" indent="-457200">
              <a:buFontTx/>
              <a:buChar char="-"/>
              <a:tabLst>
                <a:tab pos="5486400" algn="l"/>
              </a:tabLst>
            </a:pPr>
            <a:r>
              <a:rPr lang="en-US" sz="3200" b="1" dirty="0">
                <a:latin typeface="Gill Sans MT" panose="020B0502020104020203" pitchFamily="34" charset="0"/>
              </a:rPr>
              <a:t>shift the target of intervention to structures </a:t>
            </a:r>
            <a:r>
              <a:rPr lang="en-US" sz="3200" dirty="0">
                <a:latin typeface="Gill Sans MT" panose="020B0502020104020203" pitchFamily="34" charset="0"/>
              </a:rPr>
              <a:t>rather than individuals</a:t>
            </a:r>
          </a:p>
        </p:txBody>
      </p:sp>
      <p:sp>
        <p:nvSpPr>
          <p:cNvPr id="28" name="Title 1">
            <a:extLst>
              <a:ext uri="{FF2B5EF4-FFF2-40B4-BE49-F238E27FC236}">
                <a16:creationId xmlns:a16="http://schemas.microsoft.com/office/drawing/2014/main" id="{05454041-F214-4FBA-B416-C5CB23EAC9AC}"/>
              </a:ext>
            </a:extLst>
          </p:cNvPr>
          <p:cNvSpPr txBox="1">
            <a:spLocks/>
          </p:cNvSpPr>
          <p:nvPr/>
        </p:nvSpPr>
        <p:spPr>
          <a:xfrm>
            <a:off x="4748690" y="-24024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pic>
        <p:nvPicPr>
          <p:cNvPr id="30" name="Picture 29" descr="A picture containing shape&#10;&#10;Description automatically generated">
            <a:extLst>
              <a:ext uri="{FF2B5EF4-FFF2-40B4-BE49-F238E27FC236}">
                <a16:creationId xmlns:a16="http://schemas.microsoft.com/office/drawing/2014/main" id="{F8260255-8566-497A-9EF8-C9FC887834EB}"/>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808264" y="-97"/>
            <a:ext cx="371531" cy="885515"/>
          </a:xfrm>
          <a:prstGeom prst="rect">
            <a:avLst/>
          </a:prstGeom>
        </p:spPr>
      </p:pic>
      <p:grpSp>
        <p:nvGrpSpPr>
          <p:cNvPr id="31" name="Group 30">
            <a:extLst>
              <a:ext uri="{FF2B5EF4-FFF2-40B4-BE49-F238E27FC236}">
                <a16:creationId xmlns:a16="http://schemas.microsoft.com/office/drawing/2014/main" id="{27F7CB99-1D3B-4EFC-8132-71FBC544CE8B}"/>
              </a:ext>
            </a:extLst>
          </p:cNvPr>
          <p:cNvGrpSpPr/>
          <p:nvPr/>
        </p:nvGrpSpPr>
        <p:grpSpPr>
          <a:xfrm>
            <a:off x="3308109" y="939554"/>
            <a:ext cx="1305142" cy="849451"/>
            <a:chOff x="3362449" y="2975463"/>
            <a:chExt cx="5467101" cy="3558259"/>
          </a:xfrm>
        </p:grpSpPr>
        <p:sp>
          <p:nvSpPr>
            <p:cNvPr id="32" name="Oval 31">
              <a:extLst>
                <a:ext uri="{FF2B5EF4-FFF2-40B4-BE49-F238E27FC236}">
                  <a16:creationId xmlns:a16="http://schemas.microsoft.com/office/drawing/2014/main" id="{26E5A87B-7167-4E9B-990F-BBFA20B08492}"/>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shape&#10;&#10;Description automatically generated">
              <a:extLst>
                <a:ext uri="{FF2B5EF4-FFF2-40B4-BE49-F238E27FC236}">
                  <a16:creationId xmlns:a16="http://schemas.microsoft.com/office/drawing/2014/main" id="{7E45B8D5-6B29-4585-A233-EA9F438F69DE}"/>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34" name="Picture 33" descr="A picture containing shape&#10;&#10;Description automatically generated">
              <a:extLst>
                <a:ext uri="{FF2B5EF4-FFF2-40B4-BE49-F238E27FC236}">
                  <a16:creationId xmlns:a16="http://schemas.microsoft.com/office/drawing/2014/main" id="{FA34613F-AC17-4E1D-897C-8A4542FBD622}"/>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35" name="Picture 34" descr="A picture containing shape&#10;&#10;Description automatically generated">
              <a:extLst>
                <a:ext uri="{FF2B5EF4-FFF2-40B4-BE49-F238E27FC236}">
                  <a16:creationId xmlns:a16="http://schemas.microsoft.com/office/drawing/2014/main" id="{7242C8D8-89D6-4744-A09D-54B1BFD44E3E}"/>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36" name="Group 35">
            <a:extLst>
              <a:ext uri="{FF2B5EF4-FFF2-40B4-BE49-F238E27FC236}">
                <a16:creationId xmlns:a16="http://schemas.microsoft.com/office/drawing/2014/main" id="{5F4DE40F-7F6E-472E-AA2C-175A6F88479C}"/>
              </a:ext>
            </a:extLst>
          </p:cNvPr>
          <p:cNvGrpSpPr/>
          <p:nvPr/>
        </p:nvGrpSpPr>
        <p:grpSpPr>
          <a:xfrm>
            <a:off x="3387197" y="1749801"/>
            <a:ext cx="1326551" cy="1161290"/>
            <a:chOff x="484334" y="-48184"/>
            <a:chExt cx="5606092" cy="4907689"/>
          </a:xfrm>
        </p:grpSpPr>
        <p:pic>
          <p:nvPicPr>
            <p:cNvPr id="37" name="Picture 36" descr="A picture containing shape&#10;&#10;Description automatically generated">
              <a:extLst>
                <a:ext uri="{FF2B5EF4-FFF2-40B4-BE49-F238E27FC236}">
                  <a16:creationId xmlns:a16="http://schemas.microsoft.com/office/drawing/2014/main" id="{598E998A-B6FF-49F2-ACBC-217C7E60D885}"/>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38" name="Freeform: Shape 37">
              <a:extLst>
                <a:ext uri="{FF2B5EF4-FFF2-40B4-BE49-F238E27FC236}">
                  <a16:creationId xmlns:a16="http://schemas.microsoft.com/office/drawing/2014/main" id="{407DAA8E-F7E7-4F85-B3AE-AD9D8EDCC824}"/>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585C6451-4521-4983-B8F4-39557AC24C9D}"/>
              </a:ext>
            </a:extLst>
          </p:cNvPr>
          <p:cNvGrpSpPr/>
          <p:nvPr/>
        </p:nvGrpSpPr>
        <p:grpSpPr>
          <a:xfrm>
            <a:off x="3649649" y="2255571"/>
            <a:ext cx="1064099" cy="692568"/>
            <a:chOff x="6831672" y="1868280"/>
            <a:chExt cx="3184477" cy="2072614"/>
          </a:xfrm>
        </p:grpSpPr>
        <p:pic>
          <p:nvPicPr>
            <p:cNvPr id="40" name="Picture 39" descr="A picture containing shape&#10;&#10;Description automatically generated">
              <a:extLst>
                <a:ext uri="{FF2B5EF4-FFF2-40B4-BE49-F238E27FC236}">
                  <a16:creationId xmlns:a16="http://schemas.microsoft.com/office/drawing/2014/main" id="{963B2C2D-0025-48F2-AAF0-6CC3CB2094E7}"/>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A144B699-54B5-4588-B1AE-B60FF48F11EA}"/>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43" name="Oval 42">
              <a:extLst>
                <a:ext uri="{FF2B5EF4-FFF2-40B4-BE49-F238E27FC236}">
                  <a16:creationId xmlns:a16="http://schemas.microsoft.com/office/drawing/2014/main" id="{23DE1A81-DF5B-4C19-A280-BDA9DC2BC24D}"/>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picture containing shape&#10;&#10;Description automatically generated">
              <a:extLst>
                <a:ext uri="{FF2B5EF4-FFF2-40B4-BE49-F238E27FC236}">
                  <a16:creationId xmlns:a16="http://schemas.microsoft.com/office/drawing/2014/main" id="{131366AB-02D6-40C4-8E78-D8B57D01A749}"/>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47" name="Title 1">
            <a:extLst>
              <a:ext uri="{FF2B5EF4-FFF2-40B4-BE49-F238E27FC236}">
                <a16:creationId xmlns:a16="http://schemas.microsoft.com/office/drawing/2014/main" id="{BB8AABD7-10FE-42A8-8AE0-1993C2AA5596}"/>
              </a:ext>
            </a:extLst>
          </p:cNvPr>
          <p:cNvSpPr txBox="1">
            <a:spLocks/>
          </p:cNvSpPr>
          <p:nvPr/>
        </p:nvSpPr>
        <p:spPr>
          <a:xfrm>
            <a:off x="1218087" y="211836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D9695F"/>
                </a:solidFill>
                <a:latin typeface="Gill Sans Nova" panose="020B0602020104020203" pitchFamily="34" charset="0"/>
                <a:cs typeface="Helvetica" panose="020B0604020202020204" pitchFamily="34" charset="0"/>
              </a:rPr>
              <a:t>Structural</a:t>
            </a:r>
            <a:endParaRPr lang="en-US" sz="2400" b="1" dirty="0">
              <a:solidFill>
                <a:srgbClr val="D9695F"/>
              </a:solidFill>
              <a:latin typeface="Gill Sans Nova" panose="020B0602020104020203" pitchFamily="34" charset="0"/>
              <a:cs typeface="Helvetica" panose="020B0604020202020204" pitchFamily="34" charset="0"/>
            </a:endParaRPr>
          </a:p>
        </p:txBody>
      </p:sp>
      <p:sp>
        <p:nvSpPr>
          <p:cNvPr id="50" name="Title 1">
            <a:extLst>
              <a:ext uri="{FF2B5EF4-FFF2-40B4-BE49-F238E27FC236}">
                <a16:creationId xmlns:a16="http://schemas.microsoft.com/office/drawing/2014/main" id="{3FB160AD-2EFE-431E-8505-9B8A0CF94045}"/>
              </a:ext>
            </a:extLst>
          </p:cNvPr>
          <p:cNvSpPr txBox="1">
            <a:spLocks/>
          </p:cNvSpPr>
          <p:nvPr/>
        </p:nvSpPr>
        <p:spPr>
          <a:xfrm>
            <a:off x="103779" y="42676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Internalist</a:t>
            </a:r>
            <a:endParaRPr lang="en-US" sz="2400"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52" name="Right Brace 51">
            <a:extLst>
              <a:ext uri="{FF2B5EF4-FFF2-40B4-BE49-F238E27FC236}">
                <a16:creationId xmlns:a16="http://schemas.microsoft.com/office/drawing/2014/main" id="{352B88E6-70CB-49E5-9CBF-708C8268413C}"/>
              </a:ext>
            </a:extLst>
          </p:cNvPr>
          <p:cNvSpPr/>
          <p:nvPr/>
        </p:nvSpPr>
        <p:spPr>
          <a:xfrm rot="10800000">
            <a:off x="1610005" y="145356"/>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5" name="Right Brace 54">
            <a:extLst>
              <a:ext uri="{FF2B5EF4-FFF2-40B4-BE49-F238E27FC236}">
                <a16:creationId xmlns:a16="http://schemas.microsoft.com/office/drawing/2014/main" id="{82A731CB-32D6-42EF-92BE-7159F141EAD0}"/>
              </a:ext>
            </a:extLst>
          </p:cNvPr>
          <p:cNvSpPr/>
          <p:nvPr/>
        </p:nvSpPr>
        <p:spPr>
          <a:xfrm rot="10800000">
            <a:off x="3115852" y="213446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7" name="Title 1">
            <a:extLst>
              <a:ext uri="{FF2B5EF4-FFF2-40B4-BE49-F238E27FC236}">
                <a16:creationId xmlns:a16="http://schemas.microsoft.com/office/drawing/2014/main" id="{6BBC1429-A56B-4272-9289-0E27470A0F05}"/>
              </a:ext>
            </a:extLst>
          </p:cNvPr>
          <p:cNvSpPr txBox="1">
            <a:spLocks/>
          </p:cNvSpPr>
          <p:nvPr/>
        </p:nvSpPr>
        <p:spPr>
          <a:xfrm>
            <a:off x="1768929" y="-8518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49808C"/>
                </a:solidFill>
                <a:latin typeface="Gill Sans Nova" panose="020B0602020104020203" pitchFamily="34" charset="0"/>
                <a:cs typeface="Helvetica" panose="020B0604020202020204" pitchFamily="34" charset="0"/>
              </a:rPr>
              <a:t>Biological</a:t>
            </a:r>
            <a:endParaRPr lang="en-US" sz="2400" b="1" dirty="0">
              <a:solidFill>
                <a:srgbClr val="49808C"/>
              </a:solidFill>
              <a:latin typeface="Gill Sans Nova" panose="020B0602020104020203" pitchFamily="34" charset="0"/>
              <a:cs typeface="Helvetica" panose="020B0604020202020204" pitchFamily="34" charset="0"/>
            </a:endParaRPr>
          </a:p>
        </p:txBody>
      </p:sp>
      <p:sp>
        <p:nvSpPr>
          <p:cNvPr id="59" name="Title 1">
            <a:extLst>
              <a:ext uri="{FF2B5EF4-FFF2-40B4-BE49-F238E27FC236}">
                <a16:creationId xmlns:a16="http://schemas.microsoft.com/office/drawing/2014/main" id="{4F6A8356-B3E6-4274-AAD6-39E5A88589E8}"/>
              </a:ext>
            </a:extLst>
          </p:cNvPr>
          <p:cNvSpPr txBox="1">
            <a:spLocks/>
          </p:cNvSpPr>
          <p:nvPr/>
        </p:nvSpPr>
        <p:spPr>
          <a:xfrm>
            <a:off x="1788164" y="825987"/>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C09200"/>
                </a:solidFill>
                <a:latin typeface="Gill Sans Nova" panose="020B0602020104020203" pitchFamily="34" charset="0"/>
                <a:cs typeface="Helvetica" panose="020B0604020202020204" pitchFamily="34" charset="0"/>
              </a:rPr>
              <a:t>Cultural</a:t>
            </a:r>
            <a:endParaRPr lang="en-US" sz="2400" b="1" dirty="0">
              <a:solidFill>
                <a:srgbClr val="C09200"/>
              </a:solidFill>
              <a:latin typeface="Gill Sans Nova" panose="020B0602020104020203" pitchFamily="34" charset="0"/>
              <a:cs typeface="Helvetica" panose="020B0604020202020204" pitchFamily="34" charset="0"/>
            </a:endParaRPr>
          </a:p>
        </p:txBody>
      </p:sp>
      <p:sp>
        <p:nvSpPr>
          <p:cNvPr id="61" name="Title 1">
            <a:extLst>
              <a:ext uri="{FF2B5EF4-FFF2-40B4-BE49-F238E27FC236}">
                <a16:creationId xmlns:a16="http://schemas.microsoft.com/office/drawing/2014/main" id="{405FC391-AE5C-413E-99E2-9F96A3D88F35}"/>
              </a:ext>
            </a:extLst>
          </p:cNvPr>
          <p:cNvSpPr txBox="1">
            <a:spLocks/>
          </p:cNvSpPr>
          <p:nvPr/>
        </p:nvSpPr>
        <p:spPr>
          <a:xfrm>
            <a:off x="4748690" y="131948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social/economic systems</a:t>
            </a:r>
          </a:p>
        </p:txBody>
      </p:sp>
      <p:sp>
        <p:nvSpPr>
          <p:cNvPr id="64" name="Title 1">
            <a:extLst>
              <a:ext uri="{FF2B5EF4-FFF2-40B4-BE49-F238E27FC236}">
                <a16:creationId xmlns:a16="http://schemas.microsoft.com/office/drawing/2014/main" id="{006344A0-F715-49AD-9EC8-EE37CCDDB7CA}"/>
              </a:ext>
            </a:extLst>
          </p:cNvPr>
          <p:cNvSpPr txBox="1">
            <a:spLocks/>
          </p:cNvSpPr>
          <p:nvPr/>
        </p:nvSpPr>
        <p:spPr>
          <a:xfrm>
            <a:off x="4748690" y="39419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Tree>
    <p:extLst>
      <p:ext uri="{BB962C8B-B14F-4D97-AF65-F5344CB8AC3E}">
        <p14:creationId xmlns:p14="http://schemas.microsoft.com/office/powerpoint/2010/main" val="4028521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AA5BB1-7B6B-4FAE-A2C6-407837C51700}"/>
              </a:ext>
            </a:extLst>
          </p:cNvPr>
          <p:cNvSpPr txBox="1"/>
          <p:nvPr/>
        </p:nvSpPr>
        <p:spPr>
          <a:xfrm>
            <a:off x="1" y="308153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are the downstream consequences?</a:t>
            </a:r>
            <a:endParaRPr lang="en-US" sz="3200" dirty="0">
              <a:solidFill>
                <a:schemeClr val="bg1"/>
              </a:solidFill>
              <a:latin typeface="Gill Sans Nova" panose="020B0602020104020203" pitchFamily="34" charset="0"/>
            </a:endParaRPr>
          </a:p>
        </p:txBody>
      </p:sp>
      <p:sp>
        <p:nvSpPr>
          <p:cNvPr id="28" name="TextBox 27">
            <a:extLst>
              <a:ext uri="{FF2B5EF4-FFF2-40B4-BE49-F238E27FC236}">
                <a16:creationId xmlns:a16="http://schemas.microsoft.com/office/drawing/2014/main" id="{EE0C98D5-E91E-4FDB-95D4-345EF7251D07}"/>
              </a:ext>
            </a:extLst>
          </p:cNvPr>
          <p:cNvSpPr txBox="1"/>
          <p:nvPr/>
        </p:nvSpPr>
        <p:spPr>
          <a:xfrm>
            <a:off x="548689" y="4089767"/>
            <a:ext cx="11481386" cy="2062103"/>
          </a:xfrm>
          <a:prstGeom prst="rect">
            <a:avLst/>
          </a:prstGeom>
          <a:noFill/>
        </p:spPr>
        <p:txBody>
          <a:bodyPr wrap="square" rtlCol="0">
            <a:spAutoFit/>
          </a:bodyPr>
          <a:lstStyle/>
          <a:p>
            <a:pPr marL="228600" indent="-228600">
              <a:tabLst>
                <a:tab pos="4397375" algn="l"/>
              </a:tabLst>
            </a:pPr>
            <a:r>
              <a:rPr lang="en-US" sz="3200" dirty="0">
                <a:latin typeface="Gill Sans MT" panose="020B0502020104020203" pitchFamily="34" charset="0"/>
              </a:rPr>
              <a:t>Structural construals:</a:t>
            </a:r>
          </a:p>
          <a:p>
            <a:pPr marL="457200" indent="-457200">
              <a:buFontTx/>
              <a:buChar char="-"/>
              <a:tabLst>
                <a:tab pos="4397375" algn="l"/>
              </a:tabLst>
            </a:pPr>
            <a:r>
              <a:rPr lang="en-US" sz="3200" dirty="0">
                <a:latin typeface="Gill Sans MT" panose="020B0502020104020203" pitchFamily="34" charset="0"/>
              </a:rPr>
              <a:t>It’s </a:t>
            </a:r>
            <a:r>
              <a:rPr lang="en-US" sz="3200" b="1" dirty="0">
                <a:latin typeface="Gill Sans MT" panose="020B0502020104020203" pitchFamily="34" charset="0"/>
              </a:rPr>
              <a:t>okay</a:t>
            </a:r>
            <a:r>
              <a:rPr lang="en-US" sz="3200" dirty="0">
                <a:latin typeface="Gill Sans MT" panose="020B0502020104020203" pitchFamily="34" charset="0"/>
              </a:rPr>
              <a:t> for things to be different.</a:t>
            </a:r>
          </a:p>
          <a:p>
            <a:pPr marL="457200" indent="-457200">
              <a:buFontTx/>
              <a:buChar char="-"/>
              <a:tabLst>
                <a:tab pos="4397375" algn="l"/>
              </a:tabLst>
            </a:pPr>
            <a:r>
              <a:rPr lang="en-US" sz="3200" dirty="0">
                <a:latin typeface="Gill Sans MT" panose="020B0502020104020203" pitchFamily="34" charset="0"/>
              </a:rPr>
              <a:t>It’s </a:t>
            </a:r>
            <a:r>
              <a:rPr lang="en-US" sz="3200" b="1" dirty="0">
                <a:latin typeface="Gill Sans MT" panose="020B0502020104020203" pitchFamily="34" charset="0"/>
              </a:rPr>
              <a:t>possible</a:t>
            </a:r>
            <a:r>
              <a:rPr lang="en-US" sz="3200" dirty="0">
                <a:latin typeface="Gill Sans MT" panose="020B0502020104020203" pitchFamily="34" charset="0"/>
              </a:rPr>
              <a:t> for things to be different.</a:t>
            </a:r>
          </a:p>
          <a:p>
            <a:pPr marL="457200" indent="-457200">
              <a:buFontTx/>
              <a:buChar char="-"/>
              <a:tabLst>
                <a:tab pos="4397375" algn="l"/>
              </a:tabLst>
            </a:pPr>
            <a:r>
              <a:rPr lang="en-US" sz="3200" dirty="0">
                <a:latin typeface="Gill Sans MT" panose="020B0502020104020203" pitchFamily="34" charset="0"/>
              </a:rPr>
              <a:t>If we were to make things different, let’s </a:t>
            </a:r>
            <a:r>
              <a:rPr lang="en-US" sz="3200" b="1" dirty="0">
                <a:latin typeface="Gill Sans MT" panose="020B0502020104020203" pitchFamily="34" charset="0"/>
              </a:rPr>
              <a:t>change structures</a:t>
            </a:r>
            <a:r>
              <a:rPr lang="en-US" sz="3200" dirty="0">
                <a:latin typeface="Gill Sans MT" panose="020B0502020104020203" pitchFamily="34" charset="0"/>
              </a:rPr>
              <a:t>.</a:t>
            </a:r>
          </a:p>
        </p:txBody>
      </p:sp>
      <p:sp>
        <p:nvSpPr>
          <p:cNvPr id="29" name="Title 1">
            <a:extLst>
              <a:ext uri="{FF2B5EF4-FFF2-40B4-BE49-F238E27FC236}">
                <a16:creationId xmlns:a16="http://schemas.microsoft.com/office/drawing/2014/main" id="{AD2EFEDF-F88D-4B51-8648-6AA6038F3EA3}"/>
              </a:ext>
            </a:extLst>
          </p:cNvPr>
          <p:cNvSpPr txBox="1">
            <a:spLocks/>
          </p:cNvSpPr>
          <p:nvPr/>
        </p:nvSpPr>
        <p:spPr>
          <a:xfrm>
            <a:off x="4748690" y="-24024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pic>
        <p:nvPicPr>
          <p:cNvPr id="30" name="Picture 29" descr="A picture containing shape&#10;&#10;Description automatically generated">
            <a:extLst>
              <a:ext uri="{FF2B5EF4-FFF2-40B4-BE49-F238E27FC236}">
                <a16:creationId xmlns:a16="http://schemas.microsoft.com/office/drawing/2014/main" id="{692342F2-0F35-4302-B0EA-AF1B92B98C5B}"/>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808264" y="-97"/>
            <a:ext cx="371531" cy="885515"/>
          </a:xfrm>
          <a:prstGeom prst="rect">
            <a:avLst/>
          </a:prstGeom>
        </p:spPr>
      </p:pic>
      <p:grpSp>
        <p:nvGrpSpPr>
          <p:cNvPr id="31" name="Group 30">
            <a:extLst>
              <a:ext uri="{FF2B5EF4-FFF2-40B4-BE49-F238E27FC236}">
                <a16:creationId xmlns:a16="http://schemas.microsoft.com/office/drawing/2014/main" id="{6901C284-C68B-44DC-8C64-77E9187FA9E8}"/>
              </a:ext>
            </a:extLst>
          </p:cNvPr>
          <p:cNvGrpSpPr/>
          <p:nvPr/>
        </p:nvGrpSpPr>
        <p:grpSpPr>
          <a:xfrm>
            <a:off x="3308109" y="939554"/>
            <a:ext cx="1305142" cy="849451"/>
            <a:chOff x="3362449" y="2975463"/>
            <a:chExt cx="5467101" cy="3558259"/>
          </a:xfrm>
        </p:grpSpPr>
        <p:sp>
          <p:nvSpPr>
            <p:cNvPr id="32" name="Oval 31">
              <a:extLst>
                <a:ext uri="{FF2B5EF4-FFF2-40B4-BE49-F238E27FC236}">
                  <a16:creationId xmlns:a16="http://schemas.microsoft.com/office/drawing/2014/main" id="{60F40F2F-6E09-4034-83DD-49F852E7769F}"/>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descr="A picture containing shape&#10;&#10;Description automatically generated">
              <a:extLst>
                <a:ext uri="{FF2B5EF4-FFF2-40B4-BE49-F238E27FC236}">
                  <a16:creationId xmlns:a16="http://schemas.microsoft.com/office/drawing/2014/main" id="{393CBA16-8D83-4A8C-9D96-D1711098994F}"/>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34" name="Picture 33" descr="A picture containing shape&#10;&#10;Description automatically generated">
              <a:extLst>
                <a:ext uri="{FF2B5EF4-FFF2-40B4-BE49-F238E27FC236}">
                  <a16:creationId xmlns:a16="http://schemas.microsoft.com/office/drawing/2014/main" id="{E6BC5B77-74C9-411D-8818-F9547EE15291}"/>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35" name="Picture 34" descr="A picture containing shape&#10;&#10;Description automatically generated">
              <a:extLst>
                <a:ext uri="{FF2B5EF4-FFF2-40B4-BE49-F238E27FC236}">
                  <a16:creationId xmlns:a16="http://schemas.microsoft.com/office/drawing/2014/main" id="{75A2B88F-0634-4F2D-B437-0E737A09F548}"/>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36" name="Group 35">
            <a:extLst>
              <a:ext uri="{FF2B5EF4-FFF2-40B4-BE49-F238E27FC236}">
                <a16:creationId xmlns:a16="http://schemas.microsoft.com/office/drawing/2014/main" id="{7620E331-5F32-4F50-8BF8-8EF1680B0E1B}"/>
              </a:ext>
            </a:extLst>
          </p:cNvPr>
          <p:cNvGrpSpPr/>
          <p:nvPr/>
        </p:nvGrpSpPr>
        <p:grpSpPr>
          <a:xfrm>
            <a:off x="3387197" y="1749801"/>
            <a:ext cx="1326551" cy="1161290"/>
            <a:chOff x="484334" y="-48184"/>
            <a:chExt cx="5606092" cy="4907689"/>
          </a:xfrm>
        </p:grpSpPr>
        <p:pic>
          <p:nvPicPr>
            <p:cNvPr id="37" name="Picture 36" descr="A picture containing shape&#10;&#10;Description automatically generated">
              <a:extLst>
                <a:ext uri="{FF2B5EF4-FFF2-40B4-BE49-F238E27FC236}">
                  <a16:creationId xmlns:a16="http://schemas.microsoft.com/office/drawing/2014/main" id="{73CCFF58-5C52-4D1F-96CE-D4BB495A75BE}"/>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38" name="Freeform: Shape 37">
              <a:extLst>
                <a:ext uri="{FF2B5EF4-FFF2-40B4-BE49-F238E27FC236}">
                  <a16:creationId xmlns:a16="http://schemas.microsoft.com/office/drawing/2014/main" id="{418FFA0B-860B-4E38-BBAC-9C50C0A57C6B}"/>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469CEF9A-8F8B-41DD-849F-1ADF7C37A70B}"/>
              </a:ext>
            </a:extLst>
          </p:cNvPr>
          <p:cNvGrpSpPr/>
          <p:nvPr/>
        </p:nvGrpSpPr>
        <p:grpSpPr>
          <a:xfrm>
            <a:off x="3649649" y="2255571"/>
            <a:ext cx="1064099" cy="692568"/>
            <a:chOff x="6831672" y="1868280"/>
            <a:chExt cx="3184477" cy="2072614"/>
          </a:xfrm>
        </p:grpSpPr>
        <p:pic>
          <p:nvPicPr>
            <p:cNvPr id="40" name="Picture 39" descr="A picture containing shape&#10;&#10;Description automatically generated">
              <a:extLst>
                <a:ext uri="{FF2B5EF4-FFF2-40B4-BE49-F238E27FC236}">
                  <a16:creationId xmlns:a16="http://schemas.microsoft.com/office/drawing/2014/main" id="{9AE5828C-95EA-4E56-8444-A666147D2F6C}"/>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A7825498-5C00-4A0A-AD3C-CC723F993C49}"/>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43" name="Oval 42">
              <a:extLst>
                <a:ext uri="{FF2B5EF4-FFF2-40B4-BE49-F238E27FC236}">
                  <a16:creationId xmlns:a16="http://schemas.microsoft.com/office/drawing/2014/main" id="{D2D1A74A-862E-4C65-943D-C66BC90CD0C3}"/>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picture containing shape&#10;&#10;Description automatically generated">
              <a:extLst>
                <a:ext uri="{FF2B5EF4-FFF2-40B4-BE49-F238E27FC236}">
                  <a16:creationId xmlns:a16="http://schemas.microsoft.com/office/drawing/2014/main" id="{C2C86BBE-A386-475E-B0E0-FAA50FF718A5}"/>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47" name="Title 1">
            <a:extLst>
              <a:ext uri="{FF2B5EF4-FFF2-40B4-BE49-F238E27FC236}">
                <a16:creationId xmlns:a16="http://schemas.microsoft.com/office/drawing/2014/main" id="{36A6FFAA-4BB3-4F85-9467-6826D3C52408}"/>
              </a:ext>
            </a:extLst>
          </p:cNvPr>
          <p:cNvSpPr txBox="1">
            <a:spLocks/>
          </p:cNvSpPr>
          <p:nvPr/>
        </p:nvSpPr>
        <p:spPr>
          <a:xfrm>
            <a:off x="1218087" y="211836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D9695F"/>
                </a:solidFill>
                <a:latin typeface="Gill Sans Nova" panose="020B0602020104020203" pitchFamily="34" charset="0"/>
                <a:cs typeface="Helvetica" panose="020B0604020202020204" pitchFamily="34" charset="0"/>
              </a:rPr>
              <a:t>Structural</a:t>
            </a:r>
            <a:endParaRPr lang="en-US" sz="2400" b="1" dirty="0">
              <a:solidFill>
                <a:srgbClr val="D9695F"/>
              </a:solidFill>
              <a:latin typeface="Gill Sans Nova" panose="020B0602020104020203" pitchFamily="34" charset="0"/>
              <a:cs typeface="Helvetica" panose="020B0604020202020204" pitchFamily="34" charset="0"/>
            </a:endParaRPr>
          </a:p>
        </p:txBody>
      </p:sp>
      <p:sp>
        <p:nvSpPr>
          <p:cNvPr id="50" name="Title 1">
            <a:extLst>
              <a:ext uri="{FF2B5EF4-FFF2-40B4-BE49-F238E27FC236}">
                <a16:creationId xmlns:a16="http://schemas.microsoft.com/office/drawing/2014/main" id="{C9E879AC-FBEA-4314-99CD-DA574F475AC2}"/>
              </a:ext>
            </a:extLst>
          </p:cNvPr>
          <p:cNvSpPr txBox="1">
            <a:spLocks/>
          </p:cNvSpPr>
          <p:nvPr/>
        </p:nvSpPr>
        <p:spPr>
          <a:xfrm>
            <a:off x="103779" y="42676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Internalist</a:t>
            </a:r>
            <a:endParaRPr lang="en-US" sz="2400"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52" name="Right Brace 51">
            <a:extLst>
              <a:ext uri="{FF2B5EF4-FFF2-40B4-BE49-F238E27FC236}">
                <a16:creationId xmlns:a16="http://schemas.microsoft.com/office/drawing/2014/main" id="{48D2F8FD-B665-4F18-B713-213E6B34EFDB}"/>
              </a:ext>
            </a:extLst>
          </p:cNvPr>
          <p:cNvSpPr/>
          <p:nvPr/>
        </p:nvSpPr>
        <p:spPr>
          <a:xfrm rot="10800000">
            <a:off x="1610005" y="145356"/>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5" name="Right Brace 54">
            <a:extLst>
              <a:ext uri="{FF2B5EF4-FFF2-40B4-BE49-F238E27FC236}">
                <a16:creationId xmlns:a16="http://schemas.microsoft.com/office/drawing/2014/main" id="{01453406-16B5-4872-8D94-7FE87E876569}"/>
              </a:ext>
            </a:extLst>
          </p:cNvPr>
          <p:cNvSpPr/>
          <p:nvPr/>
        </p:nvSpPr>
        <p:spPr>
          <a:xfrm rot="10800000">
            <a:off x="3115852" y="213446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57" name="Title 1">
            <a:extLst>
              <a:ext uri="{FF2B5EF4-FFF2-40B4-BE49-F238E27FC236}">
                <a16:creationId xmlns:a16="http://schemas.microsoft.com/office/drawing/2014/main" id="{231B2717-0E7B-4260-9771-EADBD164B8F5}"/>
              </a:ext>
            </a:extLst>
          </p:cNvPr>
          <p:cNvSpPr txBox="1">
            <a:spLocks/>
          </p:cNvSpPr>
          <p:nvPr/>
        </p:nvSpPr>
        <p:spPr>
          <a:xfrm>
            <a:off x="1768929" y="-85188"/>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49808C"/>
                </a:solidFill>
                <a:latin typeface="Gill Sans Nova" panose="020B0602020104020203" pitchFamily="34" charset="0"/>
                <a:cs typeface="Helvetica" panose="020B0604020202020204" pitchFamily="34" charset="0"/>
              </a:rPr>
              <a:t>Biological</a:t>
            </a:r>
            <a:endParaRPr lang="en-US" sz="2400" b="1" dirty="0">
              <a:solidFill>
                <a:srgbClr val="49808C"/>
              </a:solidFill>
              <a:latin typeface="Gill Sans Nova" panose="020B0602020104020203" pitchFamily="34" charset="0"/>
              <a:cs typeface="Helvetica" panose="020B0604020202020204" pitchFamily="34" charset="0"/>
            </a:endParaRPr>
          </a:p>
        </p:txBody>
      </p:sp>
      <p:sp>
        <p:nvSpPr>
          <p:cNvPr id="59" name="Title 1">
            <a:extLst>
              <a:ext uri="{FF2B5EF4-FFF2-40B4-BE49-F238E27FC236}">
                <a16:creationId xmlns:a16="http://schemas.microsoft.com/office/drawing/2014/main" id="{34EB40EC-6240-4332-976A-E7920A88611B}"/>
              </a:ext>
            </a:extLst>
          </p:cNvPr>
          <p:cNvSpPr txBox="1">
            <a:spLocks/>
          </p:cNvSpPr>
          <p:nvPr/>
        </p:nvSpPr>
        <p:spPr>
          <a:xfrm>
            <a:off x="1788164" y="825987"/>
            <a:ext cx="1833804"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rgbClr val="C09200"/>
                </a:solidFill>
                <a:latin typeface="Gill Sans Nova" panose="020B0602020104020203" pitchFamily="34" charset="0"/>
                <a:cs typeface="Helvetica" panose="020B0604020202020204" pitchFamily="34" charset="0"/>
              </a:rPr>
              <a:t>Cultural</a:t>
            </a:r>
            <a:endParaRPr lang="en-US" sz="2400" b="1" dirty="0">
              <a:solidFill>
                <a:srgbClr val="C09200"/>
              </a:solidFill>
              <a:latin typeface="Gill Sans Nova" panose="020B0602020104020203" pitchFamily="34" charset="0"/>
              <a:cs typeface="Helvetica" panose="020B0604020202020204" pitchFamily="34" charset="0"/>
            </a:endParaRPr>
          </a:p>
        </p:txBody>
      </p:sp>
      <p:sp>
        <p:nvSpPr>
          <p:cNvPr id="61" name="Title 1">
            <a:extLst>
              <a:ext uri="{FF2B5EF4-FFF2-40B4-BE49-F238E27FC236}">
                <a16:creationId xmlns:a16="http://schemas.microsoft.com/office/drawing/2014/main" id="{4541CF5D-D255-4F67-8002-47D003E824D4}"/>
              </a:ext>
            </a:extLst>
          </p:cNvPr>
          <p:cNvSpPr txBox="1">
            <a:spLocks/>
          </p:cNvSpPr>
          <p:nvPr/>
        </p:nvSpPr>
        <p:spPr>
          <a:xfrm>
            <a:off x="4748690" y="131948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discrimination, environment, social/economic systems</a:t>
            </a:r>
          </a:p>
        </p:txBody>
      </p:sp>
      <p:sp>
        <p:nvSpPr>
          <p:cNvPr id="64" name="Title 1">
            <a:extLst>
              <a:ext uri="{FF2B5EF4-FFF2-40B4-BE49-F238E27FC236}">
                <a16:creationId xmlns:a16="http://schemas.microsoft.com/office/drawing/2014/main" id="{80B08614-EDD1-4282-8FF4-6DE3F3072492}"/>
              </a:ext>
            </a:extLst>
          </p:cNvPr>
          <p:cNvSpPr txBox="1">
            <a:spLocks/>
          </p:cNvSpPr>
          <p:nvPr/>
        </p:nvSpPr>
        <p:spPr>
          <a:xfrm>
            <a:off x="4748690" y="39419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Tree>
    <p:extLst>
      <p:ext uri="{BB962C8B-B14F-4D97-AF65-F5344CB8AC3E}">
        <p14:creationId xmlns:p14="http://schemas.microsoft.com/office/powerpoint/2010/main" val="822240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hought Bubble: Cloud 42">
            <a:extLst>
              <a:ext uri="{FF2B5EF4-FFF2-40B4-BE49-F238E27FC236}">
                <a16:creationId xmlns:a16="http://schemas.microsoft.com/office/drawing/2014/main" id="{5054239D-C7A0-4808-898E-75C40717F504}"/>
              </a:ext>
            </a:extLst>
          </p:cNvPr>
          <p:cNvSpPr/>
          <p:nvPr/>
        </p:nvSpPr>
        <p:spPr>
          <a:xfrm flipH="1">
            <a:off x="609824" y="937920"/>
            <a:ext cx="1268667" cy="721015"/>
          </a:xfrm>
          <a:prstGeom prst="cloudCallout">
            <a:avLst>
              <a:gd name="adj1" fmla="val -20833"/>
              <a:gd name="adj2" fmla="val 8429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sp>
        <p:nvSpPr>
          <p:cNvPr id="2" name="TextBox 1">
            <a:extLst>
              <a:ext uri="{FF2B5EF4-FFF2-40B4-BE49-F238E27FC236}">
                <a16:creationId xmlns:a16="http://schemas.microsoft.com/office/drawing/2014/main" id="{1BAA5BB1-7B6B-4FAE-A2C6-407837C51700}"/>
              </a:ext>
            </a:extLst>
          </p:cNvPr>
          <p:cNvSpPr txBox="1"/>
          <p:nvPr/>
        </p:nvSpPr>
        <p:spPr>
          <a:xfrm>
            <a:off x="-40983" y="-18219"/>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Future thoughts</a:t>
            </a:r>
            <a:endParaRPr lang="en-US" sz="3200" dirty="0">
              <a:solidFill>
                <a:schemeClr val="bg1"/>
              </a:solidFill>
              <a:latin typeface="Gill Sans Nova" panose="020B0602020104020203" pitchFamily="34" charset="0"/>
            </a:endParaRPr>
          </a:p>
        </p:txBody>
      </p:sp>
      <p:sp>
        <p:nvSpPr>
          <p:cNvPr id="29" name="TextBox 28">
            <a:extLst>
              <a:ext uri="{FF2B5EF4-FFF2-40B4-BE49-F238E27FC236}">
                <a16:creationId xmlns:a16="http://schemas.microsoft.com/office/drawing/2014/main" id="{AC77D180-7508-404C-BD08-EC9B42480DD1}"/>
              </a:ext>
            </a:extLst>
          </p:cNvPr>
          <p:cNvSpPr txBox="1"/>
          <p:nvPr/>
        </p:nvSpPr>
        <p:spPr>
          <a:xfrm>
            <a:off x="2103068" y="931840"/>
            <a:ext cx="6637924" cy="523220"/>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Run adults for real… also children!</a:t>
            </a:r>
          </a:p>
        </p:txBody>
      </p:sp>
      <p:grpSp>
        <p:nvGrpSpPr>
          <p:cNvPr id="6" name="Group 5">
            <a:extLst>
              <a:ext uri="{FF2B5EF4-FFF2-40B4-BE49-F238E27FC236}">
                <a16:creationId xmlns:a16="http://schemas.microsoft.com/office/drawing/2014/main" id="{D0CA2D7B-A09A-464D-AE8A-2346CA007AF9}"/>
              </a:ext>
            </a:extLst>
          </p:cNvPr>
          <p:cNvGrpSpPr/>
          <p:nvPr/>
        </p:nvGrpSpPr>
        <p:grpSpPr>
          <a:xfrm>
            <a:off x="236536" y="792485"/>
            <a:ext cx="1840071" cy="1891625"/>
            <a:chOff x="236536" y="792485"/>
            <a:chExt cx="1840071" cy="1891625"/>
          </a:xfrm>
        </p:grpSpPr>
        <p:sp>
          <p:nvSpPr>
            <p:cNvPr id="10" name="Thought Bubble: Cloud 9">
              <a:extLst>
                <a:ext uri="{FF2B5EF4-FFF2-40B4-BE49-F238E27FC236}">
                  <a16:creationId xmlns:a16="http://schemas.microsoft.com/office/drawing/2014/main" id="{9AEF62FC-DC4B-4F84-9BD3-C948865557D5}"/>
                </a:ext>
              </a:extLst>
            </p:cNvPr>
            <p:cNvSpPr/>
            <p:nvPr/>
          </p:nvSpPr>
          <p:spPr>
            <a:xfrm>
              <a:off x="497437" y="792485"/>
              <a:ext cx="1579170" cy="947315"/>
            </a:xfrm>
            <a:prstGeom prst="cloudCallout">
              <a:avLst>
                <a:gd name="adj1" fmla="val -37119"/>
                <a:gd name="adj2" fmla="val 428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11" name="Picture 10" descr="A picture containing shape&#10;&#10;Description automatically generated">
              <a:extLst>
                <a:ext uri="{FF2B5EF4-FFF2-40B4-BE49-F238E27FC236}">
                  <a16:creationId xmlns:a16="http://schemas.microsoft.com/office/drawing/2014/main" id="{8D9A06BD-A3B7-4FE8-ACCD-5533BB4000E2}"/>
                </a:ext>
              </a:extLst>
            </p:cNvPr>
            <p:cNvPicPr>
              <a:picLocks noChangeAspect="1"/>
            </p:cNvPicPr>
            <p:nvPr/>
          </p:nvPicPr>
          <p:blipFill rotWithShape="1">
            <a:blip r:embed="rId3">
              <a:alphaModFix/>
            </a:blip>
            <a:srcRect l="32963" r="31296" b="14815"/>
            <a:stretch/>
          </p:blipFill>
          <p:spPr>
            <a:xfrm flipH="1">
              <a:off x="236536" y="1440435"/>
              <a:ext cx="521802" cy="1243675"/>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D5EA3814-7453-4DA4-B586-5E9F05027894}"/>
                </a:ext>
              </a:extLst>
            </p:cNvPr>
            <p:cNvPicPr>
              <a:picLocks noChangeAspect="1"/>
            </p:cNvPicPr>
            <p:nvPr/>
          </p:nvPicPr>
          <p:blipFill rotWithShape="1">
            <a:blip r:embed="rId4"/>
            <a:srcRect l="14418" t="19999" r="50000" b="30834"/>
            <a:stretch/>
          </p:blipFill>
          <p:spPr>
            <a:xfrm>
              <a:off x="1296393" y="1963095"/>
              <a:ext cx="521802" cy="721015"/>
            </a:xfrm>
            <a:prstGeom prst="rect">
              <a:avLst/>
            </a:prstGeom>
          </p:spPr>
        </p:pic>
      </p:grpSp>
      <p:sp>
        <p:nvSpPr>
          <p:cNvPr id="45" name="TextBox 44">
            <a:extLst>
              <a:ext uri="{FF2B5EF4-FFF2-40B4-BE49-F238E27FC236}">
                <a16:creationId xmlns:a16="http://schemas.microsoft.com/office/drawing/2014/main" id="{5F9D1EF6-BF24-4BE1-BD48-A4F21F8497F0}"/>
              </a:ext>
            </a:extLst>
          </p:cNvPr>
          <p:cNvSpPr txBox="1"/>
          <p:nvPr/>
        </p:nvSpPr>
        <p:spPr>
          <a:xfrm>
            <a:off x="2074110" y="2940095"/>
            <a:ext cx="9466891" cy="954107"/>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Building up to more complex (and common) models with different levels and types of causes interacting with each other</a:t>
            </a:r>
          </a:p>
        </p:txBody>
      </p:sp>
      <p:grpSp>
        <p:nvGrpSpPr>
          <p:cNvPr id="47" name="Group 46">
            <a:extLst>
              <a:ext uri="{FF2B5EF4-FFF2-40B4-BE49-F238E27FC236}">
                <a16:creationId xmlns:a16="http://schemas.microsoft.com/office/drawing/2014/main" id="{C0AB8C0A-BFD6-4669-B3BC-41BB24C737C1}"/>
              </a:ext>
            </a:extLst>
          </p:cNvPr>
          <p:cNvGrpSpPr/>
          <p:nvPr/>
        </p:nvGrpSpPr>
        <p:grpSpPr>
          <a:xfrm>
            <a:off x="1066839" y="3011233"/>
            <a:ext cx="921653" cy="888077"/>
            <a:chOff x="5908025" y="380266"/>
            <a:chExt cx="1143475" cy="1101817"/>
          </a:xfrm>
        </p:grpSpPr>
        <p:sp>
          <p:nvSpPr>
            <p:cNvPr id="50" name="Oval 49">
              <a:extLst>
                <a:ext uri="{FF2B5EF4-FFF2-40B4-BE49-F238E27FC236}">
                  <a16:creationId xmlns:a16="http://schemas.microsoft.com/office/drawing/2014/main" id="{53C43D52-7BF8-4313-8DE2-9EFEA3AA3868}"/>
                </a:ext>
              </a:extLst>
            </p:cNvPr>
            <p:cNvSpPr/>
            <p:nvPr/>
          </p:nvSpPr>
          <p:spPr>
            <a:xfrm>
              <a:off x="6340424" y="380266"/>
              <a:ext cx="274320" cy="274320"/>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Nova" panose="020B0602020104020203" pitchFamily="34" charset="0"/>
              </a:endParaRPr>
            </a:p>
          </p:txBody>
        </p:sp>
        <p:sp>
          <p:nvSpPr>
            <p:cNvPr id="52" name="Oval 51">
              <a:extLst>
                <a:ext uri="{FF2B5EF4-FFF2-40B4-BE49-F238E27FC236}">
                  <a16:creationId xmlns:a16="http://schemas.microsoft.com/office/drawing/2014/main" id="{51DA12EE-81E3-4101-B45B-44F6C904259C}"/>
                </a:ext>
              </a:extLst>
            </p:cNvPr>
            <p:cNvSpPr/>
            <p:nvPr/>
          </p:nvSpPr>
          <p:spPr>
            <a:xfrm>
              <a:off x="6777180" y="759587"/>
              <a:ext cx="274320" cy="274320"/>
            </a:xfrm>
            <a:prstGeom prst="ellipse">
              <a:avLst/>
            </a:prstGeom>
            <a:solidFill>
              <a:srgbClr val="D969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Nova" panose="020B0602020104020203" pitchFamily="34" charset="0"/>
              </a:endParaRPr>
            </a:p>
          </p:txBody>
        </p:sp>
        <p:sp>
          <p:nvSpPr>
            <p:cNvPr id="55" name="Oval 54">
              <a:extLst>
                <a:ext uri="{FF2B5EF4-FFF2-40B4-BE49-F238E27FC236}">
                  <a16:creationId xmlns:a16="http://schemas.microsoft.com/office/drawing/2014/main" id="{63A4ED8B-6BF0-41CD-A734-4BBA2BBC0A5D}"/>
                </a:ext>
              </a:extLst>
            </p:cNvPr>
            <p:cNvSpPr/>
            <p:nvPr/>
          </p:nvSpPr>
          <p:spPr>
            <a:xfrm>
              <a:off x="5908025" y="759587"/>
              <a:ext cx="274320" cy="274320"/>
            </a:xfrm>
            <a:prstGeom prst="ellipse">
              <a:avLst/>
            </a:prstGeom>
            <a:solidFill>
              <a:srgbClr val="C092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Nova" panose="020B0602020104020203" pitchFamily="34" charset="0"/>
              </a:endParaRPr>
            </a:p>
          </p:txBody>
        </p:sp>
        <p:sp>
          <p:nvSpPr>
            <p:cNvPr id="57" name="Oval 56">
              <a:extLst>
                <a:ext uri="{FF2B5EF4-FFF2-40B4-BE49-F238E27FC236}">
                  <a16:creationId xmlns:a16="http://schemas.microsoft.com/office/drawing/2014/main" id="{6E752078-0CE4-4459-8230-DFEA3DA0E833}"/>
                </a:ext>
              </a:extLst>
            </p:cNvPr>
            <p:cNvSpPr/>
            <p:nvPr/>
          </p:nvSpPr>
          <p:spPr>
            <a:xfrm>
              <a:off x="6113973" y="1207763"/>
              <a:ext cx="274320" cy="274320"/>
            </a:xfrm>
            <a:prstGeom prst="ellipse">
              <a:avLst/>
            </a:prstGeom>
            <a:solidFill>
              <a:srgbClr val="4980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Nova" panose="020B0602020104020203" pitchFamily="34" charset="0"/>
              </a:endParaRPr>
            </a:p>
          </p:txBody>
        </p:sp>
        <p:sp>
          <p:nvSpPr>
            <p:cNvPr id="59" name="Oval 58">
              <a:extLst>
                <a:ext uri="{FF2B5EF4-FFF2-40B4-BE49-F238E27FC236}">
                  <a16:creationId xmlns:a16="http://schemas.microsoft.com/office/drawing/2014/main" id="{4B40173F-9C3E-4C00-B673-1B657002CDD1}"/>
                </a:ext>
              </a:extLst>
            </p:cNvPr>
            <p:cNvSpPr/>
            <p:nvPr/>
          </p:nvSpPr>
          <p:spPr>
            <a:xfrm>
              <a:off x="6594692" y="1207763"/>
              <a:ext cx="274320" cy="274320"/>
            </a:xfrm>
            <a:prstGeom prst="ellipse">
              <a:avLst/>
            </a:prstGeom>
            <a:solidFill>
              <a:srgbClr val="B5D2D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Nova" panose="020B0602020104020203" pitchFamily="34" charset="0"/>
              </a:endParaRPr>
            </a:p>
          </p:txBody>
        </p:sp>
        <p:cxnSp>
          <p:nvCxnSpPr>
            <p:cNvPr id="61" name="Straight Arrow Connector 60">
              <a:extLst>
                <a:ext uri="{FF2B5EF4-FFF2-40B4-BE49-F238E27FC236}">
                  <a16:creationId xmlns:a16="http://schemas.microsoft.com/office/drawing/2014/main" id="{6E36A936-4D8D-4563-91E1-DCA895FA83F0}"/>
                </a:ext>
              </a:extLst>
            </p:cNvPr>
            <p:cNvCxnSpPr>
              <a:stCxn id="57" idx="7"/>
              <a:endCxn id="52" idx="3"/>
            </p:cNvCxnSpPr>
            <p:nvPr/>
          </p:nvCxnSpPr>
          <p:spPr>
            <a:xfrm flipV="1">
              <a:off x="6348120" y="993734"/>
              <a:ext cx="469233" cy="254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E9625E7-BE79-47A5-8404-95005EF23162}"/>
                </a:ext>
              </a:extLst>
            </p:cNvPr>
            <p:cNvCxnSpPr>
              <a:cxnSpLocks/>
              <a:stCxn id="59" idx="0"/>
              <a:endCxn id="50" idx="5"/>
            </p:cNvCxnSpPr>
            <p:nvPr/>
          </p:nvCxnSpPr>
          <p:spPr>
            <a:xfrm flipH="1" flipV="1">
              <a:off x="6574571" y="614413"/>
              <a:ext cx="157281" cy="593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AB9049E-7B10-4971-B998-5D90D811B0A1}"/>
                </a:ext>
              </a:extLst>
            </p:cNvPr>
            <p:cNvCxnSpPr>
              <a:cxnSpLocks/>
              <a:stCxn id="52" idx="2"/>
              <a:endCxn id="55" idx="6"/>
            </p:cNvCxnSpPr>
            <p:nvPr/>
          </p:nvCxnSpPr>
          <p:spPr>
            <a:xfrm flipH="1">
              <a:off x="6182345" y="896747"/>
              <a:ext cx="5948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486DF75-5DF7-4AB0-B6BF-0B5C95A5E94F}"/>
                </a:ext>
              </a:extLst>
            </p:cNvPr>
            <p:cNvCxnSpPr>
              <a:cxnSpLocks/>
              <a:stCxn id="55" idx="5"/>
              <a:endCxn id="57" idx="0"/>
            </p:cNvCxnSpPr>
            <p:nvPr/>
          </p:nvCxnSpPr>
          <p:spPr>
            <a:xfrm>
              <a:off x="6142172" y="993734"/>
              <a:ext cx="108961" cy="214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B0D69E6-F13B-44F8-838F-A774CBEE71CF}"/>
                </a:ext>
              </a:extLst>
            </p:cNvPr>
            <p:cNvCxnSpPr>
              <a:cxnSpLocks/>
              <a:stCxn id="57" idx="0"/>
              <a:endCxn id="50" idx="3"/>
            </p:cNvCxnSpPr>
            <p:nvPr/>
          </p:nvCxnSpPr>
          <p:spPr>
            <a:xfrm flipV="1">
              <a:off x="6251133" y="614413"/>
              <a:ext cx="129464" cy="593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01E224A0-08C1-4485-9535-BAA866B85439}"/>
              </a:ext>
            </a:extLst>
          </p:cNvPr>
          <p:cNvSpPr txBox="1"/>
          <p:nvPr/>
        </p:nvSpPr>
        <p:spPr>
          <a:xfrm>
            <a:off x="2074111" y="4287550"/>
            <a:ext cx="9639143" cy="523220"/>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When structural contexts are caused by another group</a:t>
            </a:r>
          </a:p>
        </p:txBody>
      </p:sp>
      <p:sp>
        <p:nvSpPr>
          <p:cNvPr id="74" name="TextBox 73">
            <a:extLst>
              <a:ext uri="{FF2B5EF4-FFF2-40B4-BE49-F238E27FC236}">
                <a16:creationId xmlns:a16="http://schemas.microsoft.com/office/drawing/2014/main" id="{51E9EA62-8AD4-44CE-8C5D-4C72680A065D}"/>
              </a:ext>
            </a:extLst>
          </p:cNvPr>
          <p:cNvSpPr txBox="1"/>
          <p:nvPr/>
        </p:nvSpPr>
        <p:spPr>
          <a:xfrm>
            <a:off x="2074110" y="5926160"/>
            <a:ext cx="7396006" cy="523220"/>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Interactions with property valence</a:t>
            </a:r>
            <a:endParaRPr lang="en-US" sz="2800" dirty="0">
              <a:solidFill>
                <a:schemeClr val="bg1">
                  <a:lumMod val="75000"/>
                </a:schemeClr>
              </a:solidFill>
              <a:latin typeface="Gill Sans MT" panose="020B0502020104020203" pitchFamily="34" charset="0"/>
            </a:endParaRPr>
          </a:p>
        </p:txBody>
      </p:sp>
      <p:sp>
        <p:nvSpPr>
          <p:cNvPr id="75" name="TextBox 74">
            <a:extLst>
              <a:ext uri="{FF2B5EF4-FFF2-40B4-BE49-F238E27FC236}">
                <a16:creationId xmlns:a16="http://schemas.microsoft.com/office/drawing/2014/main" id="{8B00F41B-18AD-41B9-9EAA-49AFF2D8A1E3}"/>
              </a:ext>
            </a:extLst>
          </p:cNvPr>
          <p:cNvSpPr txBox="1"/>
          <p:nvPr/>
        </p:nvSpPr>
        <p:spPr>
          <a:xfrm>
            <a:off x="2074110" y="1727139"/>
            <a:ext cx="9289374" cy="954107"/>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Additional downstream consequences from these construals</a:t>
            </a:r>
          </a:p>
          <a:p>
            <a:pPr marL="463550" indent="-228600">
              <a:tabLst>
                <a:tab pos="4397375" algn="l"/>
              </a:tabLst>
            </a:pPr>
            <a:r>
              <a:rPr lang="en-US" sz="2800" dirty="0">
                <a:solidFill>
                  <a:schemeClr val="bg1">
                    <a:lumMod val="65000"/>
                  </a:schemeClr>
                </a:solidFill>
                <a:latin typeface="Gill Sans MT" panose="020B0502020104020203" pitchFamily="34" charset="0"/>
              </a:rPr>
              <a:t>motivation for change</a:t>
            </a:r>
          </a:p>
        </p:txBody>
      </p:sp>
      <p:grpSp>
        <p:nvGrpSpPr>
          <p:cNvPr id="16" name="Group 15">
            <a:extLst>
              <a:ext uri="{FF2B5EF4-FFF2-40B4-BE49-F238E27FC236}">
                <a16:creationId xmlns:a16="http://schemas.microsoft.com/office/drawing/2014/main" id="{290800CA-1FE2-48B3-8994-94D761E4CD68}"/>
              </a:ext>
            </a:extLst>
          </p:cNvPr>
          <p:cNvGrpSpPr/>
          <p:nvPr/>
        </p:nvGrpSpPr>
        <p:grpSpPr>
          <a:xfrm>
            <a:off x="10152231" y="3782023"/>
            <a:ext cx="1661272" cy="1222442"/>
            <a:chOff x="212455" y="3746951"/>
            <a:chExt cx="1661272" cy="1222442"/>
          </a:xfrm>
        </p:grpSpPr>
        <p:grpSp>
          <p:nvGrpSpPr>
            <p:cNvPr id="79" name="Group 78">
              <a:extLst>
                <a:ext uri="{FF2B5EF4-FFF2-40B4-BE49-F238E27FC236}">
                  <a16:creationId xmlns:a16="http://schemas.microsoft.com/office/drawing/2014/main" id="{F82B6C80-AD33-4781-BE45-62683185F888}"/>
                </a:ext>
              </a:extLst>
            </p:cNvPr>
            <p:cNvGrpSpPr/>
            <p:nvPr/>
          </p:nvGrpSpPr>
          <p:grpSpPr>
            <a:xfrm>
              <a:off x="547176" y="3746951"/>
              <a:ext cx="1326551" cy="1161290"/>
              <a:chOff x="484334" y="-48184"/>
              <a:chExt cx="5606092" cy="4907689"/>
            </a:xfrm>
          </p:grpSpPr>
          <p:pic>
            <p:nvPicPr>
              <p:cNvPr id="80" name="Picture 79" descr="A picture containing shape&#10;&#10;Description automatically generated">
                <a:extLst>
                  <a:ext uri="{FF2B5EF4-FFF2-40B4-BE49-F238E27FC236}">
                    <a16:creationId xmlns:a16="http://schemas.microsoft.com/office/drawing/2014/main" id="{0AC973D7-C246-4DE3-BA83-8165820B07A4}"/>
                  </a:ext>
                </a:extLst>
              </p:cNvPr>
              <p:cNvPicPr>
                <a:picLocks noChangeAspect="1"/>
              </p:cNvPicPr>
              <p:nvPr/>
            </p:nvPicPr>
            <p:blipFill rotWithShape="1">
              <a:blip r:embed="rId5"/>
              <a:srcRect b="13095"/>
              <a:stretch/>
            </p:blipFill>
            <p:spPr>
              <a:xfrm>
                <a:off x="484334" y="-48184"/>
                <a:ext cx="2878115" cy="2501219"/>
              </a:xfrm>
              <a:prstGeom prst="rect">
                <a:avLst/>
              </a:prstGeom>
            </p:spPr>
          </p:pic>
          <p:sp>
            <p:nvSpPr>
              <p:cNvPr id="81" name="Freeform: Shape 80">
                <a:extLst>
                  <a:ext uri="{FF2B5EF4-FFF2-40B4-BE49-F238E27FC236}">
                    <a16:creationId xmlns:a16="http://schemas.microsoft.com/office/drawing/2014/main" id="{162488EB-8E57-4F60-9DF6-4BF4DAEFA547}"/>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C7B65B17-AE0D-4BB6-BAE7-1D52953689F6}"/>
                </a:ext>
              </a:extLst>
            </p:cNvPr>
            <p:cNvGrpSpPr/>
            <p:nvPr/>
          </p:nvGrpSpPr>
          <p:grpSpPr>
            <a:xfrm>
              <a:off x="212455" y="4248495"/>
              <a:ext cx="1652257" cy="720898"/>
              <a:chOff x="5044542" y="1855633"/>
              <a:chExt cx="4944629" cy="2157396"/>
            </a:xfrm>
          </p:grpSpPr>
          <p:sp>
            <p:nvSpPr>
              <p:cNvPr id="88" name="Oval 87">
                <a:extLst>
                  <a:ext uri="{FF2B5EF4-FFF2-40B4-BE49-F238E27FC236}">
                    <a16:creationId xmlns:a16="http://schemas.microsoft.com/office/drawing/2014/main" id="{DFED54CE-2EB8-4136-83B3-9A33D40162F2}"/>
                  </a:ext>
                </a:extLst>
              </p:cNvPr>
              <p:cNvSpPr/>
              <p:nvPr/>
            </p:nvSpPr>
            <p:spPr>
              <a:xfrm>
                <a:off x="6804694" y="2785351"/>
                <a:ext cx="3184477" cy="1227678"/>
              </a:xfrm>
              <a:prstGeom prst="ellipse">
                <a:avLst/>
              </a:prstGeom>
              <a:no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descr="A picture containing shape&#10;&#10;Description automatically generated">
                <a:extLst>
                  <a:ext uri="{FF2B5EF4-FFF2-40B4-BE49-F238E27FC236}">
                    <a16:creationId xmlns:a16="http://schemas.microsoft.com/office/drawing/2014/main" id="{9B5ED05A-BCA9-4686-8F73-2D2D73D7D619}"/>
                  </a:ext>
                </a:extLst>
              </p:cNvPr>
              <p:cNvPicPr>
                <a:picLocks noChangeAspect="1"/>
              </p:cNvPicPr>
              <p:nvPr/>
            </p:nvPicPr>
            <p:blipFill rotWithShape="1">
              <a:blip r:embed="rId3">
                <a:lum bright="70000" contrast="-70000"/>
              </a:blip>
              <a:srcRect l="32963" r="31296" b="14815"/>
              <a:stretch/>
            </p:blipFill>
            <p:spPr>
              <a:xfrm>
                <a:off x="8081874" y="1868280"/>
                <a:ext cx="540017" cy="1287087"/>
              </a:xfrm>
              <a:prstGeom prst="rect">
                <a:avLst/>
              </a:prstGeom>
            </p:spPr>
          </p:pic>
          <p:pic>
            <p:nvPicPr>
              <p:cNvPr id="84" name="Picture 83" descr="A picture containing shape&#10;&#10;Description automatically generated">
                <a:extLst>
                  <a:ext uri="{FF2B5EF4-FFF2-40B4-BE49-F238E27FC236}">
                    <a16:creationId xmlns:a16="http://schemas.microsoft.com/office/drawing/2014/main" id="{053D7232-C124-4DAF-93D4-C07D125112B8}"/>
                  </a:ext>
                </a:extLst>
              </p:cNvPr>
              <p:cNvPicPr>
                <a:picLocks noChangeAspect="1"/>
              </p:cNvPicPr>
              <p:nvPr/>
            </p:nvPicPr>
            <p:blipFill rotWithShape="1">
              <a:blip r:embed="rId3">
                <a:lum bright="70000" contrast="-70000"/>
              </a:blip>
              <a:srcRect l="32963" r="31296" b="14815"/>
              <a:stretch/>
            </p:blipFill>
            <p:spPr>
              <a:xfrm>
                <a:off x="7647174" y="1982973"/>
                <a:ext cx="621390" cy="1481032"/>
              </a:xfrm>
              <a:prstGeom prst="rect">
                <a:avLst/>
              </a:prstGeom>
            </p:spPr>
          </p:pic>
          <p:sp>
            <p:nvSpPr>
              <p:cNvPr id="85" name="Oval 84">
                <a:extLst>
                  <a:ext uri="{FF2B5EF4-FFF2-40B4-BE49-F238E27FC236}">
                    <a16:creationId xmlns:a16="http://schemas.microsoft.com/office/drawing/2014/main" id="{8106F448-0CA1-4468-98ED-9B6B1784BABB}"/>
                  </a:ext>
                </a:extLst>
              </p:cNvPr>
              <p:cNvSpPr/>
              <p:nvPr/>
            </p:nvSpPr>
            <p:spPr>
              <a:xfrm>
                <a:off x="5044542" y="1855633"/>
                <a:ext cx="1705700" cy="773720"/>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descr="A picture containing shape&#10;&#10;Description automatically generated">
                <a:extLst>
                  <a:ext uri="{FF2B5EF4-FFF2-40B4-BE49-F238E27FC236}">
                    <a16:creationId xmlns:a16="http://schemas.microsoft.com/office/drawing/2014/main" id="{C6559B4A-26BC-40B1-BC2A-0D179FF3F371}"/>
                  </a:ext>
                </a:extLst>
              </p:cNvPr>
              <p:cNvPicPr>
                <a:picLocks noChangeAspect="1"/>
              </p:cNvPicPr>
              <p:nvPr/>
            </p:nvPicPr>
            <p:blipFill rotWithShape="1">
              <a:blip r:embed="rId3">
                <a:lum bright="70000" contrast="-70000"/>
              </a:blip>
              <a:srcRect l="32963" r="31296" b="14815"/>
              <a:stretch/>
            </p:blipFill>
            <p:spPr>
              <a:xfrm>
                <a:off x="8505283" y="2132456"/>
                <a:ext cx="695365" cy="1657345"/>
              </a:xfrm>
              <a:prstGeom prst="rect">
                <a:avLst/>
              </a:prstGeom>
            </p:spPr>
          </p:pic>
        </p:grpSp>
        <p:pic>
          <p:nvPicPr>
            <p:cNvPr id="15" name="Picture 14" descr="A picture containing shape&#10;&#10;Description automatically generated">
              <a:extLst>
                <a:ext uri="{FF2B5EF4-FFF2-40B4-BE49-F238E27FC236}">
                  <a16:creationId xmlns:a16="http://schemas.microsoft.com/office/drawing/2014/main" id="{C042BF09-374A-452E-9BDA-C129196FD96B}"/>
                </a:ext>
              </a:extLst>
            </p:cNvPr>
            <p:cNvPicPr>
              <a:picLocks noChangeAspect="1"/>
            </p:cNvPicPr>
            <p:nvPr/>
          </p:nvPicPr>
          <p:blipFill rotWithShape="1">
            <a:blip r:embed="rId3"/>
            <a:srcRect l="32963" r="31296" b="14815"/>
            <a:stretch/>
          </p:blipFill>
          <p:spPr>
            <a:xfrm>
              <a:off x="436618" y="3826447"/>
              <a:ext cx="232358" cy="553805"/>
            </a:xfrm>
            <a:prstGeom prst="rect">
              <a:avLst/>
            </a:prstGeom>
          </p:spPr>
        </p:pic>
        <p:pic>
          <p:nvPicPr>
            <p:cNvPr id="89" name="Picture 88" descr="A picture containing shape&#10;&#10;Description automatically generated">
              <a:extLst>
                <a:ext uri="{FF2B5EF4-FFF2-40B4-BE49-F238E27FC236}">
                  <a16:creationId xmlns:a16="http://schemas.microsoft.com/office/drawing/2014/main" id="{A7A6B43A-AE72-4B78-8394-FCF2D7BB6CEA}"/>
                </a:ext>
              </a:extLst>
            </p:cNvPr>
            <p:cNvPicPr>
              <a:picLocks noChangeAspect="1"/>
            </p:cNvPicPr>
            <p:nvPr/>
          </p:nvPicPr>
          <p:blipFill rotWithShape="1">
            <a:blip r:embed="rId3"/>
            <a:srcRect l="32963" r="31296" b="14815"/>
            <a:stretch/>
          </p:blipFill>
          <p:spPr>
            <a:xfrm>
              <a:off x="260389" y="3905943"/>
              <a:ext cx="232358" cy="553805"/>
            </a:xfrm>
            <a:prstGeom prst="rect">
              <a:avLst/>
            </a:prstGeom>
          </p:spPr>
        </p:pic>
      </p:grpSp>
      <p:sp>
        <p:nvSpPr>
          <p:cNvPr id="90" name="TextBox 89">
            <a:extLst>
              <a:ext uri="{FF2B5EF4-FFF2-40B4-BE49-F238E27FC236}">
                <a16:creationId xmlns:a16="http://schemas.microsoft.com/office/drawing/2014/main" id="{8B733BF2-FFA8-48AC-856B-581D52FDD5D1}"/>
              </a:ext>
            </a:extLst>
          </p:cNvPr>
          <p:cNvSpPr txBox="1"/>
          <p:nvPr/>
        </p:nvSpPr>
        <p:spPr>
          <a:xfrm>
            <a:off x="2103068" y="5142363"/>
            <a:ext cx="7783882" cy="523220"/>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How to communicate structural construals?</a:t>
            </a:r>
          </a:p>
        </p:txBody>
      </p:sp>
      <p:sp>
        <p:nvSpPr>
          <p:cNvPr id="19" name="Speech Bubble: Oval 18">
            <a:extLst>
              <a:ext uri="{FF2B5EF4-FFF2-40B4-BE49-F238E27FC236}">
                <a16:creationId xmlns:a16="http://schemas.microsoft.com/office/drawing/2014/main" id="{1396784B-3FB3-4639-9E2A-5FA91B248F62}"/>
              </a:ext>
            </a:extLst>
          </p:cNvPr>
          <p:cNvSpPr/>
          <p:nvPr/>
        </p:nvSpPr>
        <p:spPr>
          <a:xfrm>
            <a:off x="1159857" y="5050015"/>
            <a:ext cx="842962" cy="625919"/>
          </a:xfrm>
          <a:prstGeom prst="wedgeEllipse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shape&#10;&#10;Description automatically generated">
            <a:extLst>
              <a:ext uri="{FF2B5EF4-FFF2-40B4-BE49-F238E27FC236}">
                <a16:creationId xmlns:a16="http://schemas.microsoft.com/office/drawing/2014/main" id="{987E73CB-6ABA-4DAD-B2AC-B735B6700732}"/>
              </a:ext>
            </a:extLst>
          </p:cNvPr>
          <p:cNvPicPr>
            <a:picLocks noChangeAspect="1"/>
          </p:cNvPicPr>
          <p:nvPr/>
        </p:nvPicPr>
        <p:blipFill rotWithShape="1">
          <a:blip r:embed="rId5"/>
          <a:srcRect b="13095"/>
          <a:stretch/>
        </p:blipFill>
        <p:spPr>
          <a:xfrm>
            <a:off x="1252329" y="5049104"/>
            <a:ext cx="644505" cy="560105"/>
          </a:xfrm>
          <a:prstGeom prst="rect">
            <a:avLst/>
          </a:prstGeom>
        </p:spPr>
      </p:pic>
      <p:sp>
        <p:nvSpPr>
          <p:cNvPr id="92" name="TextBox 91">
            <a:extLst>
              <a:ext uri="{FF2B5EF4-FFF2-40B4-BE49-F238E27FC236}">
                <a16:creationId xmlns:a16="http://schemas.microsoft.com/office/drawing/2014/main" id="{485ADD6F-8A8F-489E-9D29-CBD828259D54}"/>
              </a:ext>
            </a:extLst>
          </p:cNvPr>
          <p:cNvSpPr txBox="1"/>
          <p:nvPr/>
        </p:nvSpPr>
        <p:spPr>
          <a:xfrm>
            <a:off x="7284974" y="5865062"/>
            <a:ext cx="992300" cy="646331"/>
          </a:xfrm>
          <a:prstGeom prst="rect">
            <a:avLst/>
          </a:prstGeom>
          <a:noFill/>
        </p:spPr>
        <p:txBody>
          <a:bodyPr wrap="square" rtlCol="0">
            <a:spAutoFit/>
          </a:bodyPr>
          <a:lstStyle/>
          <a:p>
            <a:pPr marL="228600" indent="-228600">
              <a:tabLst>
                <a:tab pos="4397375" algn="l"/>
              </a:tabLst>
            </a:pPr>
            <a:r>
              <a:rPr lang="en-US" sz="3600" b="1" dirty="0">
                <a:solidFill>
                  <a:srgbClr val="00B050"/>
                </a:solidFill>
                <a:latin typeface="Gill Sans MT" panose="020B0502020104020203" pitchFamily="34" charset="0"/>
              </a:rPr>
              <a:t>+</a:t>
            </a:r>
            <a:r>
              <a:rPr lang="en-US" sz="3600" b="1" dirty="0">
                <a:latin typeface="Gill Sans MT" panose="020B0502020104020203" pitchFamily="34" charset="0"/>
              </a:rPr>
              <a:t>/</a:t>
            </a:r>
            <a:r>
              <a:rPr lang="en-US" sz="3600" b="1" dirty="0">
                <a:solidFill>
                  <a:srgbClr val="C00000"/>
                </a:solidFill>
                <a:latin typeface="Gill Sans MT" panose="020B0502020104020203" pitchFamily="34" charset="0"/>
              </a:rPr>
              <a:t>-</a:t>
            </a:r>
          </a:p>
        </p:txBody>
      </p:sp>
    </p:spTree>
    <p:extLst>
      <p:ext uri="{BB962C8B-B14F-4D97-AF65-F5344CB8AC3E}">
        <p14:creationId xmlns:p14="http://schemas.microsoft.com/office/powerpoint/2010/main" val="997646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5">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2">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4">
                                            <p:txEl>
                                              <p:pRg st="0" end="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P spid="45" grpId="0" uiExpand="1" build="p"/>
      <p:bldP spid="72" grpId="0" uiExpand="1" build="p"/>
      <p:bldP spid="74" grpId="0" uiExpand="1" build="p"/>
      <p:bldP spid="75" grpId="0" uiExpand="1" build="p"/>
      <p:bldP spid="90" grpId="0" uiExpand="1" build="p"/>
      <p:bldP spid="92"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9B286B2-1EE0-484F-B444-1F58BD294A68}"/>
              </a:ext>
            </a:extLst>
          </p:cNvPr>
          <p:cNvSpPr/>
          <p:nvPr/>
        </p:nvSpPr>
        <p:spPr>
          <a:xfrm>
            <a:off x="8172450" y="218989"/>
            <a:ext cx="3314700" cy="26057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Gill Sans Nova" panose="020B0602020104020203" pitchFamily="34" charset="0"/>
              </a:rPr>
              <a:t>Thanks!</a:t>
            </a:r>
          </a:p>
        </p:txBody>
      </p:sp>
      <p:sp>
        <p:nvSpPr>
          <p:cNvPr id="7" name="Title 3">
            <a:extLst>
              <a:ext uri="{FF2B5EF4-FFF2-40B4-BE49-F238E27FC236}">
                <a16:creationId xmlns:a16="http://schemas.microsoft.com/office/drawing/2014/main" id="{F1D6FCDC-CDA7-469C-AE7F-1A76D9F20E37}"/>
              </a:ext>
            </a:extLst>
          </p:cNvPr>
          <p:cNvSpPr txBox="1">
            <a:spLocks/>
          </p:cNvSpPr>
          <p:nvPr/>
        </p:nvSpPr>
        <p:spPr>
          <a:xfrm>
            <a:off x="1151153" y="1055447"/>
            <a:ext cx="2065035" cy="165819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4400" dirty="0">
                <a:solidFill>
                  <a:schemeClr val="bg1"/>
                </a:solidFill>
                <a:latin typeface="Gill Sans Nova" panose="020B0602020104020203" pitchFamily="34" charset="0"/>
              </a:rPr>
              <a:t>Thanks!</a:t>
            </a:r>
          </a:p>
        </p:txBody>
      </p:sp>
      <p:sp>
        <p:nvSpPr>
          <p:cNvPr id="16" name="Rectangle 15">
            <a:extLst>
              <a:ext uri="{FF2B5EF4-FFF2-40B4-BE49-F238E27FC236}">
                <a16:creationId xmlns:a16="http://schemas.microsoft.com/office/drawing/2014/main" id="{274CF297-6D8F-43F4-8EBF-277144EB8E12}"/>
              </a:ext>
            </a:extLst>
          </p:cNvPr>
          <p:cNvSpPr/>
          <p:nvPr/>
        </p:nvSpPr>
        <p:spPr>
          <a:xfrm>
            <a:off x="6454609" y="4122344"/>
            <a:ext cx="5911662" cy="954107"/>
          </a:xfrm>
          <a:prstGeom prst="rect">
            <a:avLst/>
          </a:prstGeom>
        </p:spPr>
        <p:txBody>
          <a:bodyPr wrap="square">
            <a:spAutoFit/>
          </a:bodyPr>
          <a:lstStyle/>
          <a:p>
            <a:pPr marL="231775" indent="-231775"/>
            <a:r>
              <a:rPr lang="en-US" sz="2800" dirty="0">
                <a:latin typeface="Gill Sans Nova" panose="020B0602020104020203" pitchFamily="34" charset="0"/>
                <a:ea typeface="Cambria" panose="02040503050406030204" pitchFamily="18" charset="0"/>
                <a:cs typeface="Helvetica" panose="020B0604020202020204" pitchFamily="34" charset="0"/>
                <a:hlinkClick r:id="rId3"/>
              </a:rPr>
              <a:t>github.com/</a:t>
            </a:r>
            <a:r>
              <a:rPr lang="en-US" sz="2800" dirty="0" err="1">
                <a:latin typeface="Gill Sans Nova" panose="020B0602020104020203" pitchFamily="34" charset="0"/>
                <a:ea typeface="Cambria" panose="02040503050406030204" pitchFamily="18" charset="0"/>
                <a:cs typeface="Helvetica" panose="020B0604020202020204" pitchFamily="34" charset="0"/>
                <a:hlinkClick r:id="rId3"/>
              </a:rPr>
              <a:t>mariannazhang</a:t>
            </a:r>
            <a:r>
              <a:rPr lang="en-US" sz="2800" dirty="0">
                <a:latin typeface="Gill Sans Nova" panose="020B0602020104020203" pitchFamily="34" charset="0"/>
                <a:ea typeface="Cambria" panose="02040503050406030204" pitchFamily="18" charset="0"/>
                <a:cs typeface="Helvetica" panose="020B0604020202020204" pitchFamily="34" charset="0"/>
                <a:hlinkClick r:id="rId3"/>
              </a:rPr>
              <a:t>/</a:t>
            </a:r>
            <a:br>
              <a:rPr lang="en-US" sz="2800" dirty="0">
                <a:latin typeface="Gill Sans Nova" panose="020B0602020104020203" pitchFamily="34" charset="0"/>
                <a:ea typeface="Cambria" panose="02040503050406030204" pitchFamily="18" charset="0"/>
                <a:cs typeface="Helvetica" panose="020B0604020202020204" pitchFamily="34" charset="0"/>
                <a:hlinkClick r:id="rId3"/>
              </a:rPr>
            </a:br>
            <a:r>
              <a:rPr lang="en-US" sz="2800" dirty="0">
                <a:latin typeface="Gill Sans Nova" panose="020B0602020104020203" pitchFamily="34" charset="0"/>
                <a:ea typeface="Cambria" panose="02040503050406030204" pitchFamily="18" charset="0"/>
                <a:cs typeface="Helvetica" panose="020B0604020202020204" pitchFamily="34" charset="0"/>
                <a:hlinkClick r:id="rId3"/>
              </a:rPr>
              <a:t>structural-consequences</a:t>
            </a:r>
            <a:endParaRPr lang="en-US" sz="2800" dirty="0">
              <a:latin typeface="Gill Sans Nova" panose="020B0602020104020203" pitchFamily="34" charset="0"/>
              <a:ea typeface="Cambria" panose="02040503050406030204" pitchFamily="18" charset="0"/>
              <a:cs typeface="Helvetica" panose="020B0604020202020204" pitchFamily="34" charset="0"/>
            </a:endParaRPr>
          </a:p>
        </p:txBody>
      </p:sp>
      <p:pic>
        <p:nvPicPr>
          <p:cNvPr id="2054" name="Picture 6" descr="Image result for github logo">
            <a:extLst>
              <a:ext uri="{FF2B5EF4-FFF2-40B4-BE49-F238E27FC236}">
                <a16:creationId xmlns:a16="http://schemas.microsoft.com/office/drawing/2014/main" id="{AD834F1F-0FAF-4ED9-B357-EB2BB9E319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619" y="4131590"/>
            <a:ext cx="954107" cy="95410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E96F9780-BFFC-4B53-90CA-5E8FA041885F}"/>
              </a:ext>
            </a:extLst>
          </p:cNvPr>
          <p:cNvSpPr/>
          <p:nvPr/>
        </p:nvSpPr>
        <p:spPr>
          <a:xfrm>
            <a:off x="6419726" y="3548955"/>
            <a:ext cx="5093446" cy="523220"/>
          </a:xfrm>
          <a:prstGeom prst="rect">
            <a:avLst/>
          </a:prstGeom>
        </p:spPr>
        <p:txBody>
          <a:bodyPr wrap="none">
            <a:spAutoFit/>
          </a:bodyPr>
          <a:lstStyle/>
          <a:p>
            <a:pPr lvl="0"/>
            <a:r>
              <a:rPr lang="en-US" sz="2800" dirty="0">
                <a:solidFill>
                  <a:prstClr val="black"/>
                </a:solidFill>
                <a:latin typeface="Gill Sans Nova" panose="020B0602020104020203" pitchFamily="34" charset="0"/>
              </a:rPr>
              <a:t>Adult pilot participants on MTurk</a:t>
            </a:r>
          </a:p>
        </p:txBody>
      </p:sp>
      <p:sp>
        <p:nvSpPr>
          <p:cNvPr id="18" name="Rectangle 17">
            <a:extLst>
              <a:ext uri="{FF2B5EF4-FFF2-40B4-BE49-F238E27FC236}">
                <a16:creationId xmlns:a16="http://schemas.microsoft.com/office/drawing/2014/main" id="{D19E1930-25DD-4BAD-BA81-E5C7BB768387}"/>
              </a:ext>
            </a:extLst>
          </p:cNvPr>
          <p:cNvSpPr/>
          <p:nvPr/>
        </p:nvSpPr>
        <p:spPr>
          <a:xfrm>
            <a:off x="6454609" y="5148804"/>
            <a:ext cx="5911662" cy="523220"/>
          </a:xfrm>
          <a:prstGeom prst="rect">
            <a:avLst/>
          </a:prstGeom>
        </p:spPr>
        <p:txBody>
          <a:bodyPr wrap="square">
            <a:spAutoFit/>
          </a:bodyPr>
          <a:lstStyle/>
          <a:p>
            <a:pPr marL="231775" indent="-231775"/>
            <a:r>
              <a:rPr lang="en-US" sz="2800" dirty="0">
                <a:latin typeface="Gill Sans Nova" panose="020B0602020104020203" pitchFamily="34" charset="0"/>
                <a:ea typeface="Cambria" panose="02040503050406030204" pitchFamily="18" charset="0"/>
                <a:cs typeface="Helvetica" panose="020B0604020202020204" pitchFamily="34" charset="0"/>
                <a:hlinkClick r:id="rId5"/>
              </a:rPr>
              <a:t>osf.io/hz76n</a:t>
            </a:r>
            <a:endParaRPr lang="en-US" sz="2800" dirty="0">
              <a:latin typeface="Gill Sans Nova" panose="020B0602020104020203" pitchFamily="34" charset="0"/>
              <a:ea typeface="Cambria" panose="02040503050406030204" pitchFamily="18" charset="0"/>
              <a:cs typeface="Helvetica" panose="020B0604020202020204" pitchFamily="34" charset="0"/>
            </a:endParaRPr>
          </a:p>
        </p:txBody>
      </p:sp>
      <p:pic>
        <p:nvPicPr>
          <p:cNvPr id="19" name="Picture 6">
            <a:extLst>
              <a:ext uri="{FF2B5EF4-FFF2-40B4-BE49-F238E27FC236}">
                <a16:creationId xmlns:a16="http://schemas.microsoft.com/office/drawing/2014/main" id="{FA5C69CA-07D0-47BB-96F1-4E23AB19F473}"/>
              </a:ext>
            </a:extLst>
          </p:cNvPr>
          <p:cNvPicPr>
            <a:picLocks noChangeAspect="1" noChangeArrowheads="1"/>
          </p:cNvPicPr>
          <p:nvPr/>
        </p:nvPicPr>
        <p:blipFill>
          <a:blip r:embed="rId6"/>
          <a:srcRect/>
          <a:stretch/>
        </p:blipFill>
        <p:spPr bwMode="auto">
          <a:xfrm>
            <a:off x="5465619" y="5009008"/>
            <a:ext cx="954107" cy="9541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shape&#10;&#10;Description automatically generated">
            <a:extLst>
              <a:ext uri="{FF2B5EF4-FFF2-40B4-BE49-F238E27FC236}">
                <a16:creationId xmlns:a16="http://schemas.microsoft.com/office/drawing/2014/main" id="{B87256FB-98FC-4A6C-A902-73EAA4569973}"/>
              </a:ext>
            </a:extLst>
          </p:cNvPr>
          <p:cNvPicPr>
            <a:picLocks noChangeAspect="1"/>
          </p:cNvPicPr>
          <p:nvPr/>
        </p:nvPicPr>
        <p:blipFill rotWithShape="1">
          <a:blip r:embed="rId7"/>
          <a:srcRect l="32963" r="31614" b="55268"/>
          <a:stretch/>
        </p:blipFill>
        <p:spPr>
          <a:xfrm flipH="1">
            <a:off x="5700712" y="5888949"/>
            <a:ext cx="414338" cy="523221"/>
          </a:xfrm>
          <a:prstGeom prst="rect">
            <a:avLst/>
          </a:prstGeom>
        </p:spPr>
      </p:pic>
      <p:sp>
        <p:nvSpPr>
          <p:cNvPr id="21" name="Rectangle 20">
            <a:extLst>
              <a:ext uri="{FF2B5EF4-FFF2-40B4-BE49-F238E27FC236}">
                <a16:creationId xmlns:a16="http://schemas.microsoft.com/office/drawing/2014/main" id="{1139114A-7AAD-4DD6-B588-DD4103C13C4E}"/>
              </a:ext>
            </a:extLst>
          </p:cNvPr>
          <p:cNvSpPr/>
          <p:nvPr/>
        </p:nvSpPr>
        <p:spPr>
          <a:xfrm>
            <a:off x="6454609" y="5937667"/>
            <a:ext cx="5911662" cy="523220"/>
          </a:xfrm>
          <a:prstGeom prst="rect">
            <a:avLst/>
          </a:prstGeom>
        </p:spPr>
        <p:txBody>
          <a:bodyPr wrap="square">
            <a:spAutoFit/>
          </a:bodyPr>
          <a:lstStyle/>
          <a:p>
            <a:pPr marL="231775" indent="-231775"/>
            <a:r>
              <a:rPr lang="en-US" sz="2800" dirty="0">
                <a:latin typeface="Gill Sans Nova" panose="020B0602020104020203" pitchFamily="34" charset="0"/>
                <a:ea typeface="Cambria" panose="02040503050406030204" pitchFamily="18" charset="0"/>
                <a:cs typeface="Helvetica" panose="020B0604020202020204" pitchFamily="34" charset="0"/>
                <a:hlinkClick r:id="rId8"/>
              </a:rPr>
              <a:t>mariannazhang.github.io</a:t>
            </a:r>
            <a:endParaRPr lang="en-US" sz="2800" dirty="0">
              <a:latin typeface="Gill Sans Nova" panose="020B0602020104020203" pitchFamily="34" charset="0"/>
              <a:ea typeface="Cambria" panose="02040503050406030204" pitchFamily="18" charset="0"/>
              <a:cs typeface="Helvetica" panose="020B0604020202020204" pitchFamily="34" charset="0"/>
            </a:endParaRPr>
          </a:p>
        </p:txBody>
      </p:sp>
      <p:sp>
        <p:nvSpPr>
          <p:cNvPr id="22" name="Rectangle 21">
            <a:extLst>
              <a:ext uri="{FF2B5EF4-FFF2-40B4-BE49-F238E27FC236}">
                <a16:creationId xmlns:a16="http://schemas.microsoft.com/office/drawing/2014/main" id="{6335414C-C3A1-45F8-B3A8-8DA93457CA74}"/>
              </a:ext>
            </a:extLst>
          </p:cNvPr>
          <p:cNvSpPr/>
          <p:nvPr/>
        </p:nvSpPr>
        <p:spPr>
          <a:xfrm>
            <a:off x="318808" y="3785733"/>
            <a:ext cx="4486656" cy="2923877"/>
          </a:xfrm>
          <a:prstGeom prst="rect">
            <a:avLst/>
          </a:prstGeom>
        </p:spPr>
        <p:txBody>
          <a:bodyPr wrap="square">
            <a:spAutoFit/>
          </a:bodyPr>
          <a:lstStyle/>
          <a:p>
            <a:pPr lvl="0"/>
            <a:r>
              <a:rPr lang="en-US" sz="2800" b="1" dirty="0">
                <a:solidFill>
                  <a:prstClr val="black"/>
                </a:solidFill>
                <a:latin typeface="Gill Sans Nova" panose="020B0602020104020203" pitchFamily="34" charset="0"/>
              </a:rPr>
              <a:t>Markman lab meetings</a:t>
            </a:r>
          </a:p>
          <a:p>
            <a:pPr lvl="0"/>
            <a:r>
              <a:rPr lang="en-US" sz="2800" dirty="0">
                <a:solidFill>
                  <a:prstClr val="black"/>
                </a:solidFill>
                <a:latin typeface="Gill Sans Nova" panose="020B0602020104020203" pitchFamily="34" charset="0"/>
              </a:rPr>
              <a:t>Thurs 9-10:30am Pacific</a:t>
            </a:r>
          </a:p>
          <a:p>
            <a:pPr lvl="0"/>
            <a:r>
              <a:rPr lang="en-US" sz="2800" dirty="0">
                <a:solidFill>
                  <a:prstClr val="black"/>
                </a:solidFill>
                <a:latin typeface="Gill Sans Nova" panose="020B0602020104020203" pitchFamily="34" charset="0"/>
              </a:rPr>
              <a:t>on Zoom</a:t>
            </a:r>
          </a:p>
          <a:p>
            <a:pPr lvl="0"/>
            <a:r>
              <a:rPr lang="en-US" sz="2800" dirty="0">
                <a:solidFill>
                  <a:prstClr val="black"/>
                </a:solidFill>
                <a:latin typeface="Gill Sans Nova" panose="020B0602020104020203" pitchFamily="34" charset="0"/>
                <a:hlinkClick r:id="rId9"/>
              </a:rPr>
              <a:t>https://mailman.stanford.edu/mailman/listinfo/markman_lab</a:t>
            </a:r>
            <a:endParaRPr lang="en-US" sz="2800" dirty="0">
              <a:solidFill>
                <a:prstClr val="black"/>
              </a:solidFill>
              <a:latin typeface="Gill Sans Nova" panose="020B0602020104020203" pitchFamily="34" charset="0"/>
            </a:endParaRPr>
          </a:p>
          <a:p>
            <a:pPr lvl="0"/>
            <a:endParaRPr lang="en-US" sz="1600" u="sng" dirty="0">
              <a:solidFill>
                <a:prstClr val="black"/>
              </a:solidFill>
              <a:latin typeface="Gill Sans Nova" panose="020B0602020104020203" pitchFamily="34" charset="0"/>
            </a:endParaRPr>
          </a:p>
          <a:p>
            <a:pPr lvl="0"/>
            <a:r>
              <a:rPr lang="en-US" sz="2800" u="sng" dirty="0">
                <a:solidFill>
                  <a:prstClr val="black"/>
                </a:solidFill>
                <a:latin typeface="Gill Sans Nova" panose="020B0602020104020203" pitchFamily="34" charset="0"/>
                <a:hlinkClick r:id="rId10"/>
              </a:rPr>
              <a:t>markmanlab.stanford.edu</a:t>
            </a:r>
            <a:endParaRPr lang="en-US" sz="2800" u="sng" dirty="0">
              <a:solidFill>
                <a:prstClr val="black"/>
              </a:solidFill>
              <a:latin typeface="Gill Sans Nova" panose="020B0602020104020203" pitchFamily="34" charset="0"/>
            </a:endParaRPr>
          </a:p>
        </p:txBody>
      </p:sp>
      <p:pic>
        <p:nvPicPr>
          <p:cNvPr id="6" name="Picture 5" descr="A group of people posing for a photo&#10;&#10;Description automatically generated">
            <a:extLst>
              <a:ext uri="{FF2B5EF4-FFF2-40B4-BE49-F238E27FC236}">
                <a16:creationId xmlns:a16="http://schemas.microsoft.com/office/drawing/2014/main" id="{71C5C4FA-FC80-4CAF-9F09-A40C0BE990FC}"/>
              </a:ext>
            </a:extLst>
          </p:cNvPr>
          <p:cNvPicPr>
            <a:picLocks noChangeAspect="1"/>
          </p:cNvPicPr>
          <p:nvPr/>
        </p:nvPicPr>
        <p:blipFill>
          <a:blip r:embed="rId11"/>
          <a:stretch>
            <a:fillRect/>
          </a:stretch>
        </p:blipFill>
        <p:spPr>
          <a:xfrm>
            <a:off x="295014" y="298309"/>
            <a:ext cx="6405823" cy="3010737"/>
          </a:xfrm>
          <a:prstGeom prst="rect">
            <a:avLst/>
          </a:prstGeom>
        </p:spPr>
      </p:pic>
    </p:spTree>
    <p:extLst>
      <p:ext uri="{BB962C8B-B14F-4D97-AF65-F5344CB8AC3E}">
        <p14:creationId xmlns:p14="http://schemas.microsoft.com/office/powerpoint/2010/main" val="1934153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F1D591-0236-4ADF-9D15-E5C4AB62F4F8}"/>
              </a:ext>
            </a:extLst>
          </p:cNvPr>
          <p:cNvSpPr>
            <a:spLocks noGrp="1"/>
          </p:cNvSpPr>
          <p:nvPr>
            <p:ph type="ctrTitle"/>
          </p:nvPr>
        </p:nvSpPr>
        <p:spPr/>
        <p:txBody>
          <a:bodyPr/>
          <a:lstStyle/>
          <a:p>
            <a:r>
              <a:rPr lang="en-US" dirty="0"/>
              <a:t>Backslides</a:t>
            </a:r>
          </a:p>
        </p:txBody>
      </p:sp>
    </p:spTree>
    <p:extLst>
      <p:ext uri="{BB962C8B-B14F-4D97-AF65-F5344CB8AC3E}">
        <p14:creationId xmlns:p14="http://schemas.microsoft.com/office/powerpoint/2010/main" val="14210987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8F062E-9F1A-43A2-A0E6-67F945955E74}"/>
              </a:ext>
            </a:extLst>
          </p:cNvPr>
          <p:cNvPicPr>
            <a:picLocks noChangeAspect="1"/>
          </p:cNvPicPr>
          <p:nvPr/>
        </p:nvPicPr>
        <p:blipFill rotWithShape="1">
          <a:blip r:embed="rId3"/>
          <a:srcRect l="23023" t="19413" r="12675" b="20452"/>
          <a:stretch/>
        </p:blipFill>
        <p:spPr>
          <a:xfrm>
            <a:off x="4552545" y="-8423"/>
            <a:ext cx="7495387" cy="7009575"/>
          </a:xfrm>
          <a:prstGeom prst="rect">
            <a:avLst/>
          </a:prstGeom>
        </p:spPr>
      </p:pic>
      <p:sp>
        <p:nvSpPr>
          <p:cNvPr id="5" name="Title 1">
            <a:extLst>
              <a:ext uri="{FF2B5EF4-FFF2-40B4-BE49-F238E27FC236}">
                <a16:creationId xmlns:a16="http://schemas.microsoft.com/office/drawing/2014/main" id="{CD8F5A73-D5E8-4D0D-9DF0-B2029CCE2692}"/>
              </a:ext>
            </a:extLst>
          </p:cNvPr>
          <p:cNvSpPr txBox="1">
            <a:spLocks/>
          </p:cNvSpPr>
          <p:nvPr/>
        </p:nvSpPr>
        <p:spPr>
          <a:xfrm>
            <a:off x="144068" y="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Correlations:</a:t>
            </a:r>
            <a:endParaRPr lang="en-US" sz="2800" dirty="0">
              <a:solidFill>
                <a:schemeClr val="tx1"/>
              </a:solidFill>
              <a:latin typeface="Gill Sans Nova" panose="020B0602020104020203" pitchFamily="34" charset="0"/>
              <a:cs typeface="Helvetica" panose="020B0604020202020204" pitchFamily="34" charset="0"/>
            </a:endParaRPr>
          </a:p>
        </p:txBody>
      </p:sp>
      <p:sp>
        <p:nvSpPr>
          <p:cNvPr id="9" name="TextBox 8">
            <a:extLst>
              <a:ext uri="{FF2B5EF4-FFF2-40B4-BE49-F238E27FC236}">
                <a16:creationId xmlns:a16="http://schemas.microsoft.com/office/drawing/2014/main" id="{F7EEDE4B-E5CD-4AC6-BFC8-61A348652044}"/>
              </a:ext>
            </a:extLst>
          </p:cNvPr>
          <p:cNvSpPr txBox="1"/>
          <p:nvPr/>
        </p:nvSpPr>
        <p:spPr>
          <a:xfrm>
            <a:off x="144165" y="1581417"/>
            <a:ext cx="4885035" cy="2554545"/>
          </a:xfrm>
          <a:prstGeom prst="rect">
            <a:avLst/>
          </a:prstGeom>
          <a:noFill/>
        </p:spPr>
        <p:txBody>
          <a:bodyPr wrap="square" rtlCol="0">
            <a:spAutoFit/>
          </a:bodyPr>
          <a:lstStyle/>
          <a:p>
            <a:pPr>
              <a:tabLst>
                <a:tab pos="4397375" algn="l"/>
              </a:tabLst>
            </a:pPr>
            <a:r>
              <a:rPr lang="en-US" sz="3200" b="1" dirty="0">
                <a:latin typeface="Gill Sans MT" panose="020B0502020104020203" pitchFamily="34" charset="0"/>
              </a:rPr>
              <a:t>4 measures:</a:t>
            </a:r>
            <a:r>
              <a:rPr lang="en-US" sz="3200" dirty="0">
                <a:latin typeface="Gill Sans MT" panose="020B0502020104020203" pitchFamily="34" charset="0"/>
              </a:rPr>
              <a:t>	</a:t>
            </a:r>
          </a:p>
          <a:p>
            <a:pPr marL="457200" indent="-457200">
              <a:buAutoNum type="arabicPeriod"/>
            </a:pPr>
            <a:r>
              <a:rPr lang="en-US" sz="3200" dirty="0">
                <a:latin typeface="Gill Sans MT" panose="020B0502020104020203" pitchFamily="34" charset="0"/>
              </a:rPr>
              <a:t>Possibility of change</a:t>
            </a:r>
          </a:p>
          <a:p>
            <a:pPr marL="457200" indent="-457200">
              <a:buAutoNum type="arabicPeriod"/>
            </a:pPr>
            <a:r>
              <a:rPr lang="en-US" sz="3200" dirty="0">
                <a:latin typeface="Gill Sans MT" panose="020B0502020104020203" pitchFamily="34" charset="0"/>
              </a:rPr>
              <a:t>Normativity</a:t>
            </a:r>
          </a:p>
          <a:p>
            <a:pPr marL="457200" indent="-457200">
              <a:buAutoNum type="arabicPeriod"/>
            </a:pPr>
            <a:r>
              <a:rPr lang="en-US" sz="3200" dirty="0">
                <a:solidFill>
                  <a:schemeClr val="bg1">
                    <a:lumMod val="85000"/>
                  </a:schemeClr>
                </a:solidFill>
                <a:latin typeface="Gill Sans MT" panose="020B0502020104020203" pitchFamily="34" charset="0"/>
              </a:rPr>
              <a:t>Target of intervention</a:t>
            </a:r>
          </a:p>
          <a:p>
            <a:pPr marL="457200" indent="-457200">
              <a:buAutoNum type="arabicPeriod"/>
            </a:pPr>
            <a:r>
              <a:rPr lang="en-US" sz="3200" dirty="0">
                <a:latin typeface="Gill Sans MT" panose="020B0502020104020203" pitchFamily="34" charset="0"/>
              </a:rPr>
              <a:t>Difficulty of intervention</a:t>
            </a:r>
          </a:p>
        </p:txBody>
      </p:sp>
    </p:spTree>
    <p:extLst>
      <p:ext uri="{BB962C8B-B14F-4D97-AF65-F5344CB8AC3E}">
        <p14:creationId xmlns:p14="http://schemas.microsoft.com/office/powerpoint/2010/main" val="10290915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8F5A73-D5E8-4D0D-9DF0-B2029CCE2692}"/>
              </a:ext>
            </a:extLst>
          </p:cNvPr>
          <p:cNvSpPr txBox="1">
            <a:spLocks/>
          </p:cNvSpPr>
          <p:nvPr/>
        </p:nvSpPr>
        <p:spPr>
          <a:xfrm>
            <a:off x="564435" y="17780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Higher possibility of change ~ lower difficulty of intervention</a:t>
            </a:r>
          </a:p>
          <a:p>
            <a:pPr>
              <a:lnSpc>
                <a:spcPct val="100000"/>
              </a:lnSpc>
            </a:pPr>
            <a:r>
              <a:rPr lang="en-US" sz="2800" dirty="0">
                <a:solidFill>
                  <a:schemeClr val="tx1"/>
                </a:solidFill>
                <a:latin typeface="Gill Sans Nova" panose="020B0602020104020203" pitchFamily="34" charset="0"/>
                <a:cs typeface="Helvetica" panose="020B0604020202020204" pitchFamily="34" charset="0"/>
              </a:rPr>
              <a:t>Spearman’s </a:t>
            </a:r>
            <a:r>
              <a:rPr lang="el-GR" sz="2800" dirty="0">
                <a:solidFill>
                  <a:schemeClr val="tx1"/>
                </a:solidFill>
                <a:latin typeface="Gill Sans Nova" panose="020B0602020104020203" pitchFamily="34" charset="0"/>
                <a:cs typeface="Helvetica" panose="020B0604020202020204" pitchFamily="34" charset="0"/>
              </a:rPr>
              <a:t>ρ</a:t>
            </a:r>
            <a:r>
              <a:rPr lang="en-US" sz="2800" dirty="0">
                <a:solidFill>
                  <a:schemeClr val="tx1"/>
                </a:solidFill>
                <a:latin typeface="Gill Sans Nova" panose="020B0602020104020203" pitchFamily="34" charset="0"/>
                <a:cs typeface="Helvetica" panose="020B0604020202020204" pitchFamily="34" charset="0"/>
              </a:rPr>
              <a:t> = -0.24*</a:t>
            </a:r>
          </a:p>
        </p:txBody>
      </p:sp>
      <p:pic>
        <p:nvPicPr>
          <p:cNvPr id="7" name="Picture 6">
            <a:extLst>
              <a:ext uri="{FF2B5EF4-FFF2-40B4-BE49-F238E27FC236}">
                <a16:creationId xmlns:a16="http://schemas.microsoft.com/office/drawing/2014/main" id="{E661B2AA-994A-4DF5-BDB7-B45B109ACF85}"/>
              </a:ext>
            </a:extLst>
          </p:cNvPr>
          <p:cNvPicPr>
            <a:picLocks noChangeAspect="1"/>
          </p:cNvPicPr>
          <p:nvPr/>
        </p:nvPicPr>
        <p:blipFill>
          <a:blip r:embed="rId3"/>
          <a:srcRect/>
          <a:stretch/>
        </p:blipFill>
        <p:spPr>
          <a:xfrm>
            <a:off x="285035" y="1515866"/>
            <a:ext cx="9354265" cy="5164334"/>
          </a:xfrm>
          <a:prstGeom prst="rect">
            <a:avLst/>
          </a:prstGeom>
        </p:spPr>
      </p:pic>
    </p:spTree>
    <p:extLst>
      <p:ext uri="{BB962C8B-B14F-4D97-AF65-F5344CB8AC3E}">
        <p14:creationId xmlns:p14="http://schemas.microsoft.com/office/powerpoint/2010/main" val="1276340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8F5A73-D5E8-4D0D-9DF0-B2029CCE2692}"/>
              </a:ext>
            </a:extLst>
          </p:cNvPr>
          <p:cNvSpPr txBox="1">
            <a:spLocks/>
          </p:cNvSpPr>
          <p:nvPr/>
        </p:nvSpPr>
        <p:spPr>
          <a:xfrm>
            <a:off x="564435" y="17780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Higher possibility of change ~ lower difficulty of intervention</a:t>
            </a:r>
          </a:p>
          <a:p>
            <a:pPr>
              <a:lnSpc>
                <a:spcPct val="100000"/>
              </a:lnSpc>
            </a:pPr>
            <a:r>
              <a:rPr lang="en-US" sz="2800" dirty="0">
                <a:solidFill>
                  <a:schemeClr val="tx1"/>
                </a:solidFill>
                <a:latin typeface="Gill Sans Nova" panose="020B0602020104020203" pitchFamily="34" charset="0"/>
                <a:cs typeface="Helvetica" panose="020B0604020202020204" pitchFamily="34" charset="0"/>
              </a:rPr>
              <a:t>Spearman’s </a:t>
            </a:r>
            <a:r>
              <a:rPr lang="el-GR" sz="2800" dirty="0">
                <a:solidFill>
                  <a:schemeClr val="tx1"/>
                </a:solidFill>
                <a:latin typeface="Gill Sans Nova" panose="020B0602020104020203" pitchFamily="34" charset="0"/>
                <a:cs typeface="Helvetica" panose="020B0604020202020204" pitchFamily="34" charset="0"/>
              </a:rPr>
              <a:t>ρ</a:t>
            </a:r>
            <a:r>
              <a:rPr lang="en-US" sz="2800" dirty="0">
                <a:solidFill>
                  <a:schemeClr val="tx1"/>
                </a:solidFill>
                <a:latin typeface="Gill Sans Nova" panose="020B0602020104020203" pitchFamily="34" charset="0"/>
                <a:cs typeface="Helvetica" panose="020B0604020202020204" pitchFamily="34" charset="0"/>
              </a:rPr>
              <a:t> = -0.24*</a:t>
            </a:r>
          </a:p>
        </p:txBody>
      </p:sp>
      <p:pic>
        <p:nvPicPr>
          <p:cNvPr id="7" name="Picture 6">
            <a:extLst>
              <a:ext uri="{FF2B5EF4-FFF2-40B4-BE49-F238E27FC236}">
                <a16:creationId xmlns:a16="http://schemas.microsoft.com/office/drawing/2014/main" id="{E661B2AA-994A-4DF5-BDB7-B45B109ACF85}"/>
              </a:ext>
            </a:extLst>
          </p:cNvPr>
          <p:cNvPicPr>
            <a:picLocks noChangeAspect="1"/>
          </p:cNvPicPr>
          <p:nvPr/>
        </p:nvPicPr>
        <p:blipFill>
          <a:blip r:embed="rId3"/>
          <a:srcRect/>
          <a:stretch/>
        </p:blipFill>
        <p:spPr>
          <a:xfrm>
            <a:off x="293071" y="1554280"/>
            <a:ext cx="11898929" cy="5125920"/>
          </a:xfrm>
          <a:prstGeom prst="rect">
            <a:avLst/>
          </a:prstGeom>
        </p:spPr>
      </p:pic>
    </p:spTree>
    <p:extLst>
      <p:ext uri="{BB962C8B-B14F-4D97-AF65-F5344CB8AC3E}">
        <p14:creationId xmlns:p14="http://schemas.microsoft.com/office/powerpoint/2010/main" val="7811736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8F5A73-D5E8-4D0D-9DF0-B2029CCE2692}"/>
              </a:ext>
            </a:extLst>
          </p:cNvPr>
          <p:cNvSpPr txBox="1">
            <a:spLocks/>
          </p:cNvSpPr>
          <p:nvPr/>
        </p:nvSpPr>
        <p:spPr>
          <a:xfrm>
            <a:off x="564435" y="17780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Higher possibility of change ~ lower normativity</a:t>
            </a:r>
          </a:p>
          <a:p>
            <a:pPr>
              <a:lnSpc>
                <a:spcPct val="100000"/>
              </a:lnSpc>
            </a:pPr>
            <a:r>
              <a:rPr lang="en-US" sz="2800" dirty="0">
                <a:solidFill>
                  <a:schemeClr val="tx1"/>
                </a:solidFill>
                <a:latin typeface="Gill Sans Nova" panose="020B0602020104020203" pitchFamily="34" charset="0"/>
                <a:cs typeface="Helvetica" panose="020B0604020202020204" pitchFamily="34" charset="0"/>
              </a:rPr>
              <a:t>Spearman’s </a:t>
            </a:r>
            <a:r>
              <a:rPr lang="el-GR" sz="2800" dirty="0">
                <a:solidFill>
                  <a:schemeClr val="tx1"/>
                </a:solidFill>
                <a:latin typeface="Gill Sans Nova" panose="020B0602020104020203" pitchFamily="34" charset="0"/>
                <a:cs typeface="Helvetica" panose="020B0604020202020204" pitchFamily="34" charset="0"/>
              </a:rPr>
              <a:t>ρ</a:t>
            </a:r>
            <a:r>
              <a:rPr lang="en-US" sz="2800" dirty="0">
                <a:solidFill>
                  <a:schemeClr val="tx1"/>
                </a:solidFill>
                <a:latin typeface="Gill Sans Nova" panose="020B0602020104020203" pitchFamily="34" charset="0"/>
                <a:cs typeface="Helvetica" panose="020B0604020202020204" pitchFamily="34" charset="0"/>
              </a:rPr>
              <a:t> = -0.63*** </a:t>
            </a:r>
          </a:p>
        </p:txBody>
      </p:sp>
      <p:pic>
        <p:nvPicPr>
          <p:cNvPr id="7" name="Picture 6">
            <a:extLst>
              <a:ext uri="{FF2B5EF4-FFF2-40B4-BE49-F238E27FC236}">
                <a16:creationId xmlns:a16="http://schemas.microsoft.com/office/drawing/2014/main" id="{E661B2AA-994A-4DF5-BDB7-B45B109ACF85}"/>
              </a:ext>
            </a:extLst>
          </p:cNvPr>
          <p:cNvPicPr>
            <a:picLocks noChangeAspect="1"/>
          </p:cNvPicPr>
          <p:nvPr/>
        </p:nvPicPr>
        <p:blipFill>
          <a:blip r:embed="rId3"/>
          <a:srcRect/>
          <a:stretch/>
        </p:blipFill>
        <p:spPr>
          <a:xfrm>
            <a:off x="564435" y="1554280"/>
            <a:ext cx="9284685" cy="5125920"/>
          </a:xfrm>
          <a:prstGeom prst="rect">
            <a:avLst/>
          </a:prstGeom>
        </p:spPr>
      </p:pic>
    </p:spTree>
    <p:extLst>
      <p:ext uri="{BB962C8B-B14F-4D97-AF65-F5344CB8AC3E}">
        <p14:creationId xmlns:p14="http://schemas.microsoft.com/office/powerpoint/2010/main" val="4924938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8F5A73-D5E8-4D0D-9DF0-B2029CCE2692}"/>
              </a:ext>
            </a:extLst>
          </p:cNvPr>
          <p:cNvSpPr txBox="1">
            <a:spLocks/>
          </p:cNvSpPr>
          <p:nvPr/>
        </p:nvSpPr>
        <p:spPr>
          <a:xfrm>
            <a:off x="564435" y="17780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Higher possibility of change ~ lower normativity</a:t>
            </a:r>
          </a:p>
          <a:p>
            <a:pPr>
              <a:lnSpc>
                <a:spcPct val="100000"/>
              </a:lnSpc>
            </a:pPr>
            <a:r>
              <a:rPr lang="en-US" sz="2800" dirty="0">
                <a:solidFill>
                  <a:schemeClr val="tx1"/>
                </a:solidFill>
                <a:latin typeface="Gill Sans Nova" panose="020B0602020104020203" pitchFamily="34" charset="0"/>
                <a:cs typeface="Helvetica" panose="020B0604020202020204" pitchFamily="34" charset="0"/>
              </a:rPr>
              <a:t>Spearman’s </a:t>
            </a:r>
            <a:r>
              <a:rPr lang="el-GR" sz="2800" dirty="0">
                <a:solidFill>
                  <a:schemeClr val="tx1"/>
                </a:solidFill>
                <a:latin typeface="Gill Sans Nova" panose="020B0602020104020203" pitchFamily="34" charset="0"/>
                <a:cs typeface="Helvetica" panose="020B0604020202020204" pitchFamily="34" charset="0"/>
              </a:rPr>
              <a:t>ρ</a:t>
            </a:r>
            <a:r>
              <a:rPr lang="en-US" sz="2800" dirty="0">
                <a:solidFill>
                  <a:schemeClr val="tx1"/>
                </a:solidFill>
                <a:latin typeface="Gill Sans Nova" panose="020B0602020104020203" pitchFamily="34" charset="0"/>
                <a:cs typeface="Helvetica" panose="020B0604020202020204" pitchFamily="34" charset="0"/>
              </a:rPr>
              <a:t> = -0.63*** </a:t>
            </a:r>
          </a:p>
        </p:txBody>
      </p:sp>
      <p:pic>
        <p:nvPicPr>
          <p:cNvPr id="7" name="Picture 6">
            <a:extLst>
              <a:ext uri="{FF2B5EF4-FFF2-40B4-BE49-F238E27FC236}">
                <a16:creationId xmlns:a16="http://schemas.microsoft.com/office/drawing/2014/main" id="{E661B2AA-994A-4DF5-BDB7-B45B109ACF85}"/>
              </a:ext>
            </a:extLst>
          </p:cNvPr>
          <p:cNvPicPr>
            <a:picLocks noChangeAspect="1"/>
          </p:cNvPicPr>
          <p:nvPr/>
        </p:nvPicPr>
        <p:blipFill>
          <a:blip r:embed="rId3"/>
          <a:srcRect/>
          <a:stretch/>
        </p:blipFill>
        <p:spPr>
          <a:xfrm>
            <a:off x="439607" y="1554280"/>
            <a:ext cx="11605857" cy="5125920"/>
          </a:xfrm>
          <a:prstGeom prst="rect">
            <a:avLst/>
          </a:prstGeom>
        </p:spPr>
      </p:pic>
    </p:spTree>
    <p:extLst>
      <p:ext uri="{BB962C8B-B14F-4D97-AF65-F5344CB8AC3E}">
        <p14:creationId xmlns:p14="http://schemas.microsoft.com/office/powerpoint/2010/main" val="2275302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We observe different frequencies of a property across categories.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2" name="Group 31">
            <a:extLst>
              <a:ext uri="{FF2B5EF4-FFF2-40B4-BE49-F238E27FC236}">
                <a16:creationId xmlns:a16="http://schemas.microsoft.com/office/drawing/2014/main" id="{FDB9ABBB-35AE-47D6-BD9B-A020B3A9C53B}"/>
              </a:ext>
            </a:extLst>
          </p:cNvPr>
          <p:cNvGrpSpPr/>
          <p:nvPr/>
        </p:nvGrpSpPr>
        <p:grpSpPr>
          <a:xfrm>
            <a:off x="7561294" y="1280220"/>
            <a:ext cx="1457724" cy="1447799"/>
            <a:chOff x="10605702" y="2724845"/>
            <a:chExt cx="1457724" cy="1447799"/>
          </a:xfrm>
        </p:grpSpPr>
        <p:sp>
          <p:nvSpPr>
            <p:cNvPr id="33" name="Oval 32">
              <a:extLst>
                <a:ext uri="{FF2B5EF4-FFF2-40B4-BE49-F238E27FC236}">
                  <a16:creationId xmlns:a16="http://schemas.microsoft.com/office/drawing/2014/main" id="{01A66FD7-5D91-4A80-B762-60EE589D6111}"/>
                </a:ext>
              </a:extLst>
            </p:cNvPr>
            <p:cNvSpPr/>
            <p:nvPr/>
          </p:nvSpPr>
          <p:spPr>
            <a:xfrm flipH="1">
              <a:off x="10605702" y="3439374"/>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98E8713-8598-41FD-BCEA-45E98A9B3C6B}"/>
                </a:ext>
              </a:extLst>
            </p:cNvPr>
            <p:cNvGrpSpPr/>
            <p:nvPr/>
          </p:nvGrpSpPr>
          <p:grpSpPr>
            <a:xfrm flipH="1">
              <a:off x="10756624" y="2724845"/>
              <a:ext cx="1059520" cy="1300122"/>
              <a:chOff x="9347996" y="3061105"/>
              <a:chExt cx="2088437" cy="2562692"/>
            </a:xfrm>
          </p:grpSpPr>
          <p:pic>
            <p:nvPicPr>
              <p:cNvPr id="35" name="Picture 34" descr="A picture containing shape&#10;&#10;Description automatically generated">
                <a:extLst>
                  <a:ext uri="{FF2B5EF4-FFF2-40B4-BE49-F238E27FC236}">
                    <a16:creationId xmlns:a16="http://schemas.microsoft.com/office/drawing/2014/main" id="{15505B8D-B786-45CE-B4E8-76386D0B6834}"/>
                  </a:ext>
                </a:extLst>
              </p:cNvPr>
              <p:cNvPicPr>
                <a:picLocks noChangeAspect="1"/>
              </p:cNvPicPr>
              <p:nvPr/>
            </p:nvPicPr>
            <p:blipFill rotWithShape="1">
              <a:blip r:embed="rId3">
                <a:lum bright="70000" contrast="-70000"/>
              </a:blip>
              <a:srcRect l="32963" r="31296" b="14815"/>
              <a:stretch/>
            </p:blipFill>
            <p:spPr>
              <a:xfrm>
                <a:off x="9347996" y="3061105"/>
                <a:ext cx="1028532" cy="2451428"/>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E03C7C3E-B54A-43A5-9EB2-8B7D262F3C65}"/>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grpSp>
      </p:grpSp>
      <p:grpSp>
        <p:nvGrpSpPr>
          <p:cNvPr id="37" name="Group 36">
            <a:extLst>
              <a:ext uri="{FF2B5EF4-FFF2-40B4-BE49-F238E27FC236}">
                <a16:creationId xmlns:a16="http://schemas.microsoft.com/office/drawing/2014/main" id="{B04CDD72-E590-4B37-87F4-0C07C6AC4038}"/>
              </a:ext>
            </a:extLst>
          </p:cNvPr>
          <p:cNvGrpSpPr/>
          <p:nvPr/>
        </p:nvGrpSpPr>
        <p:grpSpPr>
          <a:xfrm>
            <a:off x="4697593" y="1229946"/>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sp>
        <p:nvSpPr>
          <p:cNvPr id="42" name="Oval 41">
            <a:extLst>
              <a:ext uri="{FF2B5EF4-FFF2-40B4-BE49-F238E27FC236}">
                <a16:creationId xmlns:a16="http://schemas.microsoft.com/office/drawing/2014/main" id="{CFA1781C-29A0-4F81-822A-3A929C283185}"/>
              </a:ext>
            </a:extLst>
          </p:cNvPr>
          <p:cNvSpPr/>
          <p:nvPr/>
        </p:nvSpPr>
        <p:spPr>
          <a:xfrm flipH="1">
            <a:off x="6075740" y="3294871"/>
            <a:ext cx="2435095"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43" name="Straight Arrow Connector 42">
            <a:extLst>
              <a:ext uri="{FF2B5EF4-FFF2-40B4-BE49-F238E27FC236}">
                <a16:creationId xmlns:a16="http://schemas.microsoft.com/office/drawing/2014/main" id="{8AF12E50-EAD1-44ED-A932-186F60766C05}"/>
              </a:ext>
            </a:extLst>
          </p:cNvPr>
          <p:cNvCxnSpPr>
            <a:cxnSpLocks/>
            <a:stCxn id="38" idx="4"/>
            <a:endCxn id="42" idx="0"/>
          </p:cNvCxnSpPr>
          <p:nvPr/>
        </p:nvCxnSpPr>
        <p:spPr>
          <a:xfrm>
            <a:off x="6084396" y="3035146"/>
            <a:ext cx="1208891" cy="259725"/>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5733123-622F-4639-A6E0-F156AEBFBF08}"/>
              </a:ext>
            </a:extLst>
          </p:cNvPr>
          <p:cNvGrpSpPr/>
          <p:nvPr/>
        </p:nvGrpSpPr>
        <p:grpSpPr>
          <a:xfrm>
            <a:off x="3156905" y="1273704"/>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26" name="Oval 25">
            <a:extLst>
              <a:ext uri="{FF2B5EF4-FFF2-40B4-BE49-F238E27FC236}">
                <a16:creationId xmlns:a16="http://schemas.microsoft.com/office/drawing/2014/main" id="{85B12F19-4CA3-46BE-AB01-D5739B671369}"/>
              </a:ext>
            </a:extLst>
          </p:cNvPr>
          <p:cNvSpPr/>
          <p:nvPr/>
        </p:nvSpPr>
        <p:spPr>
          <a:xfrm flipH="1">
            <a:off x="3982542" y="3283102"/>
            <a:ext cx="2030980"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28" name="Straight Arrow Connector 27">
            <a:extLst>
              <a:ext uri="{FF2B5EF4-FFF2-40B4-BE49-F238E27FC236}">
                <a16:creationId xmlns:a16="http://schemas.microsoft.com/office/drawing/2014/main" id="{7BE273FD-89CB-4D08-AA29-C97640A2DDBB}"/>
              </a:ext>
            </a:extLst>
          </p:cNvPr>
          <p:cNvCxnSpPr>
            <a:cxnSpLocks/>
            <a:stCxn id="38" idx="4"/>
            <a:endCxn id="26" idx="0"/>
          </p:cNvCxnSpPr>
          <p:nvPr/>
        </p:nvCxnSpPr>
        <p:spPr>
          <a:xfrm flipH="1">
            <a:off x="4998032" y="3035146"/>
            <a:ext cx="1086364" cy="247956"/>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itle 3">
            <a:extLst>
              <a:ext uri="{FF2B5EF4-FFF2-40B4-BE49-F238E27FC236}">
                <a16:creationId xmlns:a16="http://schemas.microsoft.com/office/drawing/2014/main" id="{8903DEAC-23E3-4198-AAD2-D562AE3780C3}"/>
              </a:ext>
            </a:extLst>
          </p:cNvPr>
          <p:cNvSpPr txBox="1">
            <a:spLocks/>
          </p:cNvSpPr>
          <p:nvPr/>
        </p:nvSpPr>
        <p:spPr>
          <a:xfrm>
            <a:off x="428503" y="3867370"/>
            <a:ext cx="3239351"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chemeClr val="bg1">
                    <a:lumMod val="50000"/>
                  </a:schemeClr>
                </a:solidFill>
                <a:latin typeface="Gill Sans MT" panose="020B0502020104020203" pitchFamily="34" charset="0"/>
              </a:rPr>
              <a:t>Accidental</a:t>
            </a:r>
          </a:p>
        </p:txBody>
      </p:sp>
      <p:sp>
        <p:nvSpPr>
          <p:cNvPr id="3" name="TextBox 2">
            <a:extLst>
              <a:ext uri="{FF2B5EF4-FFF2-40B4-BE49-F238E27FC236}">
                <a16:creationId xmlns:a16="http://schemas.microsoft.com/office/drawing/2014/main" id="{25DA1B2E-4C0C-4538-9F98-6BFD1ED94560}"/>
              </a:ext>
            </a:extLst>
          </p:cNvPr>
          <p:cNvSpPr txBox="1"/>
          <p:nvPr/>
        </p:nvSpPr>
        <p:spPr>
          <a:xfrm>
            <a:off x="428501" y="4520978"/>
            <a:ext cx="4979375" cy="2062103"/>
          </a:xfrm>
          <a:prstGeom prst="rect">
            <a:avLst/>
          </a:prstGeom>
          <a:noFill/>
        </p:spPr>
        <p:txBody>
          <a:bodyPr wrap="square" rtlCol="0">
            <a:spAutoFit/>
          </a:bodyPr>
          <a:lstStyle/>
          <a:p>
            <a:pPr marL="233363" indent="-233363"/>
            <a:r>
              <a:rPr lang="en-US" sz="3200" dirty="0">
                <a:solidFill>
                  <a:schemeClr val="bg1">
                    <a:lumMod val="50000"/>
                  </a:schemeClr>
                </a:solidFill>
                <a:latin typeface="Gill Sans Nova" panose="020B0602020104020203" pitchFamily="34" charset="0"/>
              </a:rPr>
              <a:t>Due to </a:t>
            </a:r>
            <a:r>
              <a:rPr lang="en-US" sz="3200" b="1" dirty="0">
                <a:solidFill>
                  <a:schemeClr val="bg1">
                    <a:lumMod val="50000"/>
                  </a:schemeClr>
                </a:solidFill>
                <a:latin typeface="Gill Sans Nova" panose="020B0602020104020203" pitchFamily="34" charset="0"/>
              </a:rPr>
              <a:t>chance</a:t>
            </a:r>
            <a:r>
              <a:rPr lang="en-US" sz="3200" dirty="0">
                <a:solidFill>
                  <a:schemeClr val="bg1">
                    <a:lumMod val="50000"/>
                  </a:schemeClr>
                </a:solidFill>
                <a:latin typeface="Gill Sans Nova" panose="020B0602020104020203" pitchFamily="34" charset="0"/>
              </a:rPr>
              <a:t>.</a:t>
            </a:r>
          </a:p>
          <a:p>
            <a:pPr marL="233363" indent="-233363"/>
            <a:r>
              <a:rPr lang="en-US" sz="3200" dirty="0">
                <a:solidFill>
                  <a:schemeClr val="bg1">
                    <a:lumMod val="50000"/>
                  </a:schemeClr>
                </a:solidFill>
                <a:latin typeface="Gill Sans Nova" panose="020B0602020104020203" pitchFamily="34" charset="0"/>
              </a:rPr>
              <a:t>Nothing meaningful here, differences in frequency are not significant. </a:t>
            </a:r>
          </a:p>
        </p:txBody>
      </p:sp>
      <p:sp>
        <p:nvSpPr>
          <p:cNvPr id="4" name="Thought Bubble: Cloud 3">
            <a:extLst>
              <a:ext uri="{FF2B5EF4-FFF2-40B4-BE49-F238E27FC236}">
                <a16:creationId xmlns:a16="http://schemas.microsoft.com/office/drawing/2014/main" id="{EDD63070-A2BD-4ACA-ADA3-255E678ADAD1}"/>
              </a:ext>
            </a:extLst>
          </p:cNvPr>
          <p:cNvSpPr/>
          <p:nvPr/>
        </p:nvSpPr>
        <p:spPr>
          <a:xfrm>
            <a:off x="5723006" y="4409156"/>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5814839" y="5500022"/>
            <a:ext cx="521802" cy="1243675"/>
          </a:xfrm>
          <a:prstGeom prst="rect">
            <a:avLst/>
          </a:prstGeom>
        </p:spPr>
      </p:pic>
      <p:sp>
        <p:nvSpPr>
          <p:cNvPr id="8" name="Title 3">
            <a:extLst>
              <a:ext uri="{FF2B5EF4-FFF2-40B4-BE49-F238E27FC236}">
                <a16:creationId xmlns:a16="http://schemas.microsoft.com/office/drawing/2014/main" id="{B977258C-E696-495A-8AA4-9979909E2E6C}"/>
              </a:ext>
            </a:extLst>
          </p:cNvPr>
          <p:cNvSpPr txBox="1">
            <a:spLocks/>
          </p:cNvSpPr>
          <p:nvPr/>
        </p:nvSpPr>
        <p:spPr>
          <a:xfrm>
            <a:off x="7237720" y="3898562"/>
            <a:ext cx="3554039"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rgbClr val="C09200"/>
                </a:solidFill>
                <a:latin typeface="Gill Sans MT" panose="020B0502020104020203" pitchFamily="34" charset="0"/>
              </a:rPr>
              <a:t>Non-accidental</a:t>
            </a:r>
          </a:p>
        </p:txBody>
      </p:sp>
      <p:sp>
        <p:nvSpPr>
          <p:cNvPr id="9" name="TextBox 8">
            <a:extLst>
              <a:ext uri="{FF2B5EF4-FFF2-40B4-BE49-F238E27FC236}">
                <a16:creationId xmlns:a16="http://schemas.microsoft.com/office/drawing/2014/main" id="{DE51D891-E767-4776-B94A-345C509CEB41}"/>
              </a:ext>
            </a:extLst>
          </p:cNvPr>
          <p:cNvSpPr txBox="1"/>
          <p:nvPr/>
        </p:nvSpPr>
        <p:spPr>
          <a:xfrm>
            <a:off x="7237718" y="4552170"/>
            <a:ext cx="4979375" cy="1569660"/>
          </a:xfrm>
          <a:prstGeom prst="rect">
            <a:avLst/>
          </a:prstGeom>
          <a:noFill/>
        </p:spPr>
        <p:txBody>
          <a:bodyPr wrap="square" rtlCol="0">
            <a:spAutoFit/>
          </a:bodyPr>
          <a:lstStyle/>
          <a:p>
            <a:pPr marL="233363" indent="-233363"/>
            <a:r>
              <a:rPr lang="en-US" sz="3200" dirty="0">
                <a:latin typeface="Gill Sans Nova" panose="020B0602020104020203" pitchFamily="34" charset="0"/>
              </a:rPr>
              <a:t>Due to </a:t>
            </a:r>
            <a:r>
              <a:rPr lang="en-US" sz="3200" b="1" dirty="0">
                <a:latin typeface="Gill Sans Nova" panose="020B0602020104020203" pitchFamily="34" charset="0"/>
              </a:rPr>
              <a:t>some cause</a:t>
            </a:r>
            <a:r>
              <a:rPr lang="en-US" sz="3200" dirty="0">
                <a:latin typeface="Gill Sans Nova" panose="020B0602020104020203" pitchFamily="34" charset="0"/>
              </a:rPr>
              <a:t>.</a:t>
            </a:r>
          </a:p>
          <a:p>
            <a:pPr marL="233363" indent="-233363"/>
            <a:r>
              <a:rPr lang="en-US" sz="3200" dirty="0">
                <a:latin typeface="Gill Sans Nova" panose="020B0602020104020203" pitchFamily="34" charset="0"/>
              </a:rPr>
              <a:t>Triggers search for causal structure.</a:t>
            </a:r>
          </a:p>
        </p:txBody>
      </p:sp>
      <p:sp>
        <p:nvSpPr>
          <p:cNvPr id="50" name="Oval 49">
            <a:extLst>
              <a:ext uri="{FF2B5EF4-FFF2-40B4-BE49-F238E27FC236}">
                <a16:creationId xmlns:a16="http://schemas.microsoft.com/office/drawing/2014/main" id="{0C28259A-96C5-4B33-A5CE-F6EBBE4F9833}"/>
              </a:ext>
            </a:extLst>
          </p:cNvPr>
          <p:cNvSpPr/>
          <p:nvPr/>
        </p:nvSpPr>
        <p:spPr>
          <a:xfrm flipH="1">
            <a:off x="5630119" y="2803920"/>
            <a:ext cx="513058" cy="462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Nova" panose="020B0602020104020203" pitchFamily="34" charset="0"/>
              </a:rPr>
              <a:t>?</a:t>
            </a:r>
            <a:endParaRPr lang="en-US" dirty="0">
              <a:solidFill>
                <a:sysClr val="windowText" lastClr="000000"/>
              </a:solidFill>
              <a:latin typeface="Gill Sans Nova" panose="020B0602020104020203" pitchFamily="34" charset="0"/>
            </a:endParaRPr>
          </a:p>
        </p:txBody>
      </p:sp>
      <p:sp>
        <p:nvSpPr>
          <p:cNvPr id="51" name="Oval 50">
            <a:extLst>
              <a:ext uri="{FF2B5EF4-FFF2-40B4-BE49-F238E27FC236}">
                <a16:creationId xmlns:a16="http://schemas.microsoft.com/office/drawing/2014/main" id="{D46148A2-4F7B-43F1-87A2-BB34BBFAAE95}"/>
              </a:ext>
            </a:extLst>
          </p:cNvPr>
          <p:cNvSpPr/>
          <p:nvPr/>
        </p:nvSpPr>
        <p:spPr>
          <a:xfrm flipH="1">
            <a:off x="6125774" y="2803920"/>
            <a:ext cx="513058" cy="462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Nova" panose="020B0602020104020203" pitchFamily="34" charset="0"/>
              </a:rPr>
              <a:t>?</a:t>
            </a:r>
            <a:endParaRPr lang="en-US"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2678009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8F5A73-D5E8-4D0D-9DF0-B2029CCE2692}"/>
              </a:ext>
            </a:extLst>
          </p:cNvPr>
          <p:cNvSpPr txBox="1">
            <a:spLocks/>
          </p:cNvSpPr>
          <p:nvPr/>
        </p:nvSpPr>
        <p:spPr>
          <a:xfrm>
            <a:off x="564435" y="17780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Higher normativity ~ higher difficulty of intervention</a:t>
            </a:r>
          </a:p>
          <a:p>
            <a:pPr>
              <a:lnSpc>
                <a:spcPct val="100000"/>
              </a:lnSpc>
            </a:pPr>
            <a:r>
              <a:rPr lang="en-US" sz="2800" dirty="0">
                <a:solidFill>
                  <a:schemeClr val="tx1"/>
                </a:solidFill>
                <a:latin typeface="Gill Sans Nova" panose="020B0602020104020203" pitchFamily="34" charset="0"/>
                <a:cs typeface="Helvetica" panose="020B0604020202020204" pitchFamily="34" charset="0"/>
              </a:rPr>
              <a:t>Spearman’s </a:t>
            </a:r>
            <a:r>
              <a:rPr lang="el-GR" sz="2800" dirty="0">
                <a:solidFill>
                  <a:schemeClr val="tx1"/>
                </a:solidFill>
                <a:latin typeface="Gill Sans Nova" panose="020B0602020104020203" pitchFamily="34" charset="0"/>
                <a:cs typeface="Helvetica" panose="020B0604020202020204" pitchFamily="34" charset="0"/>
              </a:rPr>
              <a:t>ρ</a:t>
            </a:r>
            <a:r>
              <a:rPr lang="en-US" sz="2800" dirty="0">
                <a:solidFill>
                  <a:schemeClr val="tx1"/>
                </a:solidFill>
                <a:latin typeface="Gill Sans Nova" panose="020B0602020104020203" pitchFamily="34" charset="0"/>
                <a:cs typeface="Helvetica" panose="020B0604020202020204" pitchFamily="34" charset="0"/>
              </a:rPr>
              <a:t> =  0.29***</a:t>
            </a:r>
          </a:p>
        </p:txBody>
      </p:sp>
      <p:pic>
        <p:nvPicPr>
          <p:cNvPr id="7" name="Picture 6">
            <a:extLst>
              <a:ext uri="{FF2B5EF4-FFF2-40B4-BE49-F238E27FC236}">
                <a16:creationId xmlns:a16="http://schemas.microsoft.com/office/drawing/2014/main" id="{E661B2AA-994A-4DF5-BDB7-B45B109ACF85}"/>
              </a:ext>
            </a:extLst>
          </p:cNvPr>
          <p:cNvPicPr>
            <a:picLocks noChangeAspect="1"/>
          </p:cNvPicPr>
          <p:nvPr/>
        </p:nvPicPr>
        <p:blipFill>
          <a:blip r:embed="rId3"/>
          <a:srcRect/>
          <a:stretch/>
        </p:blipFill>
        <p:spPr>
          <a:xfrm>
            <a:off x="564435" y="1554280"/>
            <a:ext cx="9284685" cy="5125919"/>
          </a:xfrm>
          <a:prstGeom prst="rect">
            <a:avLst/>
          </a:prstGeom>
        </p:spPr>
      </p:pic>
    </p:spTree>
    <p:extLst>
      <p:ext uri="{BB962C8B-B14F-4D97-AF65-F5344CB8AC3E}">
        <p14:creationId xmlns:p14="http://schemas.microsoft.com/office/powerpoint/2010/main" val="27039107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8F5A73-D5E8-4D0D-9DF0-B2029CCE2692}"/>
              </a:ext>
            </a:extLst>
          </p:cNvPr>
          <p:cNvSpPr txBox="1">
            <a:spLocks/>
          </p:cNvSpPr>
          <p:nvPr/>
        </p:nvSpPr>
        <p:spPr>
          <a:xfrm>
            <a:off x="564435" y="17780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Higher normativity ~ higher difficulty of intervention</a:t>
            </a:r>
          </a:p>
          <a:p>
            <a:pPr>
              <a:lnSpc>
                <a:spcPct val="100000"/>
              </a:lnSpc>
            </a:pPr>
            <a:r>
              <a:rPr lang="en-US" sz="2800" dirty="0">
                <a:solidFill>
                  <a:schemeClr val="tx1"/>
                </a:solidFill>
                <a:latin typeface="Gill Sans Nova" panose="020B0602020104020203" pitchFamily="34" charset="0"/>
                <a:cs typeface="Helvetica" panose="020B0604020202020204" pitchFamily="34" charset="0"/>
              </a:rPr>
              <a:t>Spearman’s </a:t>
            </a:r>
            <a:r>
              <a:rPr lang="el-GR" sz="2800" dirty="0">
                <a:solidFill>
                  <a:schemeClr val="tx1"/>
                </a:solidFill>
                <a:latin typeface="Gill Sans Nova" panose="020B0602020104020203" pitchFamily="34" charset="0"/>
                <a:cs typeface="Helvetica" panose="020B0604020202020204" pitchFamily="34" charset="0"/>
              </a:rPr>
              <a:t>ρ</a:t>
            </a:r>
            <a:r>
              <a:rPr lang="en-US" sz="2800" dirty="0">
                <a:solidFill>
                  <a:schemeClr val="tx1"/>
                </a:solidFill>
                <a:latin typeface="Gill Sans Nova" panose="020B0602020104020203" pitchFamily="34" charset="0"/>
                <a:cs typeface="Helvetica" panose="020B0604020202020204" pitchFamily="34" charset="0"/>
              </a:rPr>
              <a:t> =  0.29***</a:t>
            </a:r>
          </a:p>
        </p:txBody>
      </p:sp>
      <p:pic>
        <p:nvPicPr>
          <p:cNvPr id="7" name="Picture 6">
            <a:extLst>
              <a:ext uri="{FF2B5EF4-FFF2-40B4-BE49-F238E27FC236}">
                <a16:creationId xmlns:a16="http://schemas.microsoft.com/office/drawing/2014/main" id="{E661B2AA-994A-4DF5-BDB7-B45B109ACF85}"/>
              </a:ext>
            </a:extLst>
          </p:cNvPr>
          <p:cNvPicPr>
            <a:picLocks noChangeAspect="1"/>
          </p:cNvPicPr>
          <p:nvPr/>
        </p:nvPicPr>
        <p:blipFill>
          <a:blip r:embed="rId3"/>
          <a:srcRect/>
          <a:stretch/>
        </p:blipFill>
        <p:spPr>
          <a:xfrm>
            <a:off x="528507" y="1554280"/>
            <a:ext cx="11605857" cy="5125919"/>
          </a:xfrm>
          <a:prstGeom prst="rect">
            <a:avLst/>
          </a:prstGeom>
        </p:spPr>
      </p:pic>
    </p:spTree>
    <p:extLst>
      <p:ext uri="{BB962C8B-B14F-4D97-AF65-F5344CB8AC3E}">
        <p14:creationId xmlns:p14="http://schemas.microsoft.com/office/powerpoint/2010/main" val="184087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FAA44F96-213F-492E-A410-BF023EB16C50}"/>
              </a:ext>
            </a:extLst>
          </p:cNvPr>
          <p:cNvSpPr/>
          <p:nvPr/>
        </p:nvSpPr>
        <p:spPr>
          <a:xfrm>
            <a:off x="5289176" y="3437964"/>
            <a:ext cx="6902824" cy="3420036"/>
          </a:xfrm>
          <a:prstGeom prst="roundRect">
            <a:avLst/>
          </a:prstGeom>
          <a:solidFill>
            <a:srgbClr val="FFFFDD">
              <a:alpha val="54118"/>
            </a:srgbClr>
          </a:solidFill>
          <a:ln>
            <a:solidFill>
              <a:srgbClr val="C09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We observe different frequencies of a property across categories.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2" name="Group 31">
            <a:extLst>
              <a:ext uri="{FF2B5EF4-FFF2-40B4-BE49-F238E27FC236}">
                <a16:creationId xmlns:a16="http://schemas.microsoft.com/office/drawing/2014/main" id="{FDB9ABBB-35AE-47D6-BD9B-A020B3A9C53B}"/>
              </a:ext>
            </a:extLst>
          </p:cNvPr>
          <p:cNvGrpSpPr/>
          <p:nvPr/>
        </p:nvGrpSpPr>
        <p:grpSpPr>
          <a:xfrm>
            <a:off x="7561294" y="1280220"/>
            <a:ext cx="1457724" cy="1447799"/>
            <a:chOff x="10605702" y="2724845"/>
            <a:chExt cx="1457724" cy="1447799"/>
          </a:xfrm>
        </p:grpSpPr>
        <p:sp>
          <p:nvSpPr>
            <p:cNvPr id="33" name="Oval 32">
              <a:extLst>
                <a:ext uri="{FF2B5EF4-FFF2-40B4-BE49-F238E27FC236}">
                  <a16:creationId xmlns:a16="http://schemas.microsoft.com/office/drawing/2014/main" id="{01A66FD7-5D91-4A80-B762-60EE589D6111}"/>
                </a:ext>
              </a:extLst>
            </p:cNvPr>
            <p:cNvSpPr/>
            <p:nvPr/>
          </p:nvSpPr>
          <p:spPr>
            <a:xfrm flipH="1">
              <a:off x="10605702" y="3439374"/>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98E8713-8598-41FD-BCEA-45E98A9B3C6B}"/>
                </a:ext>
              </a:extLst>
            </p:cNvPr>
            <p:cNvGrpSpPr/>
            <p:nvPr/>
          </p:nvGrpSpPr>
          <p:grpSpPr>
            <a:xfrm flipH="1">
              <a:off x="10756624" y="2724845"/>
              <a:ext cx="1059520" cy="1300122"/>
              <a:chOff x="9347996" y="3061105"/>
              <a:chExt cx="2088437" cy="2562692"/>
            </a:xfrm>
          </p:grpSpPr>
          <p:pic>
            <p:nvPicPr>
              <p:cNvPr id="35" name="Picture 34" descr="A picture containing shape&#10;&#10;Description automatically generated">
                <a:extLst>
                  <a:ext uri="{FF2B5EF4-FFF2-40B4-BE49-F238E27FC236}">
                    <a16:creationId xmlns:a16="http://schemas.microsoft.com/office/drawing/2014/main" id="{15505B8D-B786-45CE-B4E8-76386D0B6834}"/>
                  </a:ext>
                </a:extLst>
              </p:cNvPr>
              <p:cNvPicPr>
                <a:picLocks noChangeAspect="1"/>
              </p:cNvPicPr>
              <p:nvPr/>
            </p:nvPicPr>
            <p:blipFill rotWithShape="1">
              <a:blip r:embed="rId3">
                <a:lum bright="70000" contrast="-70000"/>
              </a:blip>
              <a:srcRect l="32963" r="31296" b="14815"/>
              <a:stretch/>
            </p:blipFill>
            <p:spPr>
              <a:xfrm>
                <a:off x="9347996" y="3061105"/>
                <a:ext cx="1028532" cy="2451428"/>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E03C7C3E-B54A-43A5-9EB2-8B7D262F3C65}"/>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grpSp>
      </p:grpSp>
      <p:grpSp>
        <p:nvGrpSpPr>
          <p:cNvPr id="37" name="Group 36">
            <a:extLst>
              <a:ext uri="{FF2B5EF4-FFF2-40B4-BE49-F238E27FC236}">
                <a16:creationId xmlns:a16="http://schemas.microsoft.com/office/drawing/2014/main" id="{B04CDD72-E590-4B37-87F4-0C07C6AC4038}"/>
              </a:ext>
            </a:extLst>
          </p:cNvPr>
          <p:cNvGrpSpPr/>
          <p:nvPr/>
        </p:nvGrpSpPr>
        <p:grpSpPr>
          <a:xfrm>
            <a:off x="4697593" y="1229946"/>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sp>
        <p:nvSpPr>
          <p:cNvPr id="42" name="Oval 41">
            <a:extLst>
              <a:ext uri="{FF2B5EF4-FFF2-40B4-BE49-F238E27FC236}">
                <a16:creationId xmlns:a16="http://schemas.microsoft.com/office/drawing/2014/main" id="{CFA1781C-29A0-4F81-822A-3A929C283185}"/>
              </a:ext>
            </a:extLst>
          </p:cNvPr>
          <p:cNvSpPr/>
          <p:nvPr/>
        </p:nvSpPr>
        <p:spPr>
          <a:xfrm flipH="1">
            <a:off x="6075740" y="3294871"/>
            <a:ext cx="2435095"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43" name="Straight Arrow Connector 42">
            <a:extLst>
              <a:ext uri="{FF2B5EF4-FFF2-40B4-BE49-F238E27FC236}">
                <a16:creationId xmlns:a16="http://schemas.microsoft.com/office/drawing/2014/main" id="{8AF12E50-EAD1-44ED-A932-186F60766C05}"/>
              </a:ext>
            </a:extLst>
          </p:cNvPr>
          <p:cNvCxnSpPr>
            <a:cxnSpLocks/>
            <a:stCxn id="38" idx="4"/>
            <a:endCxn id="42" idx="0"/>
          </p:cNvCxnSpPr>
          <p:nvPr/>
        </p:nvCxnSpPr>
        <p:spPr>
          <a:xfrm>
            <a:off x="6084396" y="3035146"/>
            <a:ext cx="1208891" cy="259725"/>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5733123-622F-4639-A6E0-F156AEBFBF08}"/>
              </a:ext>
            </a:extLst>
          </p:cNvPr>
          <p:cNvGrpSpPr/>
          <p:nvPr/>
        </p:nvGrpSpPr>
        <p:grpSpPr>
          <a:xfrm>
            <a:off x="3156905" y="1273704"/>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26" name="Oval 25">
            <a:extLst>
              <a:ext uri="{FF2B5EF4-FFF2-40B4-BE49-F238E27FC236}">
                <a16:creationId xmlns:a16="http://schemas.microsoft.com/office/drawing/2014/main" id="{85B12F19-4CA3-46BE-AB01-D5739B671369}"/>
              </a:ext>
            </a:extLst>
          </p:cNvPr>
          <p:cNvSpPr/>
          <p:nvPr/>
        </p:nvSpPr>
        <p:spPr>
          <a:xfrm flipH="1">
            <a:off x="3982542" y="3283102"/>
            <a:ext cx="2030980"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28" name="Straight Arrow Connector 27">
            <a:extLst>
              <a:ext uri="{FF2B5EF4-FFF2-40B4-BE49-F238E27FC236}">
                <a16:creationId xmlns:a16="http://schemas.microsoft.com/office/drawing/2014/main" id="{7BE273FD-89CB-4D08-AA29-C97640A2DDBB}"/>
              </a:ext>
            </a:extLst>
          </p:cNvPr>
          <p:cNvCxnSpPr>
            <a:cxnSpLocks/>
            <a:stCxn id="38" idx="4"/>
            <a:endCxn id="26" idx="0"/>
          </p:cNvCxnSpPr>
          <p:nvPr/>
        </p:nvCxnSpPr>
        <p:spPr>
          <a:xfrm flipH="1">
            <a:off x="4998032" y="3035146"/>
            <a:ext cx="1086364" cy="247956"/>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itle 3">
            <a:extLst>
              <a:ext uri="{FF2B5EF4-FFF2-40B4-BE49-F238E27FC236}">
                <a16:creationId xmlns:a16="http://schemas.microsoft.com/office/drawing/2014/main" id="{8903DEAC-23E3-4198-AAD2-D562AE3780C3}"/>
              </a:ext>
            </a:extLst>
          </p:cNvPr>
          <p:cNvSpPr txBox="1">
            <a:spLocks/>
          </p:cNvSpPr>
          <p:nvPr/>
        </p:nvSpPr>
        <p:spPr>
          <a:xfrm>
            <a:off x="428503" y="3867370"/>
            <a:ext cx="3239351"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chemeClr val="bg1">
                    <a:lumMod val="50000"/>
                  </a:schemeClr>
                </a:solidFill>
                <a:latin typeface="Gill Sans MT" panose="020B0502020104020203" pitchFamily="34" charset="0"/>
              </a:rPr>
              <a:t>Accidental</a:t>
            </a:r>
          </a:p>
        </p:txBody>
      </p:sp>
      <p:sp>
        <p:nvSpPr>
          <p:cNvPr id="3" name="TextBox 2">
            <a:extLst>
              <a:ext uri="{FF2B5EF4-FFF2-40B4-BE49-F238E27FC236}">
                <a16:creationId xmlns:a16="http://schemas.microsoft.com/office/drawing/2014/main" id="{25DA1B2E-4C0C-4538-9F98-6BFD1ED94560}"/>
              </a:ext>
            </a:extLst>
          </p:cNvPr>
          <p:cNvSpPr txBox="1"/>
          <p:nvPr/>
        </p:nvSpPr>
        <p:spPr>
          <a:xfrm>
            <a:off x="428501" y="4520978"/>
            <a:ext cx="4979375" cy="2062103"/>
          </a:xfrm>
          <a:prstGeom prst="rect">
            <a:avLst/>
          </a:prstGeom>
          <a:noFill/>
        </p:spPr>
        <p:txBody>
          <a:bodyPr wrap="square" rtlCol="0">
            <a:spAutoFit/>
          </a:bodyPr>
          <a:lstStyle/>
          <a:p>
            <a:pPr marL="233363" indent="-233363"/>
            <a:r>
              <a:rPr lang="en-US" sz="3200" dirty="0">
                <a:solidFill>
                  <a:schemeClr val="bg1">
                    <a:lumMod val="50000"/>
                  </a:schemeClr>
                </a:solidFill>
                <a:latin typeface="Gill Sans Nova" panose="020B0602020104020203" pitchFamily="34" charset="0"/>
              </a:rPr>
              <a:t>Due to </a:t>
            </a:r>
            <a:r>
              <a:rPr lang="en-US" sz="3200" b="1" dirty="0">
                <a:solidFill>
                  <a:schemeClr val="bg1">
                    <a:lumMod val="50000"/>
                  </a:schemeClr>
                </a:solidFill>
                <a:latin typeface="Gill Sans Nova" panose="020B0602020104020203" pitchFamily="34" charset="0"/>
              </a:rPr>
              <a:t>chance</a:t>
            </a:r>
            <a:r>
              <a:rPr lang="en-US" sz="3200" dirty="0">
                <a:solidFill>
                  <a:schemeClr val="bg1">
                    <a:lumMod val="50000"/>
                  </a:schemeClr>
                </a:solidFill>
                <a:latin typeface="Gill Sans Nova" panose="020B0602020104020203" pitchFamily="34" charset="0"/>
              </a:rPr>
              <a:t>.</a:t>
            </a:r>
          </a:p>
          <a:p>
            <a:pPr marL="233363" indent="-233363"/>
            <a:r>
              <a:rPr lang="en-US" sz="3200" dirty="0">
                <a:solidFill>
                  <a:schemeClr val="bg1">
                    <a:lumMod val="50000"/>
                  </a:schemeClr>
                </a:solidFill>
                <a:latin typeface="Gill Sans Nova" panose="020B0602020104020203" pitchFamily="34" charset="0"/>
              </a:rPr>
              <a:t>Nothing meaningful here, differences in frequency are not significant. </a:t>
            </a:r>
          </a:p>
        </p:txBody>
      </p:sp>
      <p:sp>
        <p:nvSpPr>
          <p:cNvPr id="4" name="Thought Bubble: Cloud 3">
            <a:extLst>
              <a:ext uri="{FF2B5EF4-FFF2-40B4-BE49-F238E27FC236}">
                <a16:creationId xmlns:a16="http://schemas.microsoft.com/office/drawing/2014/main" id="{EDD63070-A2BD-4ACA-ADA3-255E678ADAD1}"/>
              </a:ext>
            </a:extLst>
          </p:cNvPr>
          <p:cNvSpPr/>
          <p:nvPr/>
        </p:nvSpPr>
        <p:spPr>
          <a:xfrm>
            <a:off x="5723006" y="4409156"/>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5814839" y="5500022"/>
            <a:ext cx="521802" cy="1243675"/>
          </a:xfrm>
          <a:prstGeom prst="rect">
            <a:avLst/>
          </a:prstGeom>
        </p:spPr>
      </p:pic>
      <p:sp>
        <p:nvSpPr>
          <p:cNvPr id="8" name="Title 3">
            <a:extLst>
              <a:ext uri="{FF2B5EF4-FFF2-40B4-BE49-F238E27FC236}">
                <a16:creationId xmlns:a16="http://schemas.microsoft.com/office/drawing/2014/main" id="{B977258C-E696-495A-8AA4-9979909E2E6C}"/>
              </a:ext>
            </a:extLst>
          </p:cNvPr>
          <p:cNvSpPr txBox="1">
            <a:spLocks/>
          </p:cNvSpPr>
          <p:nvPr/>
        </p:nvSpPr>
        <p:spPr>
          <a:xfrm>
            <a:off x="7237720" y="3898562"/>
            <a:ext cx="3554039"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rgbClr val="C09200"/>
                </a:solidFill>
                <a:latin typeface="Gill Sans MT" panose="020B0502020104020203" pitchFamily="34" charset="0"/>
              </a:rPr>
              <a:t>Non-accidental</a:t>
            </a:r>
          </a:p>
        </p:txBody>
      </p:sp>
      <p:sp>
        <p:nvSpPr>
          <p:cNvPr id="9" name="TextBox 8">
            <a:extLst>
              <a:ext uri="{FF2B5EF4-FFF2-40B4-BE49-F238E27FC236}">
                <a16:creationId xmlns:a16="http://schemas.microsoft.com/office/drawing/2014/main" id="{DE51D891-E767-4776-B94A-345C509CEB41}"/>
              </a:ext>
            </a:extLst>
          </p:cNvPr>
          <p:cNvSpPr txBox="1"/>
          <p:nvPr/>
        </p:nvSpPr>
        <p:spPr>
          <a:xfrm>
            <a:off x="7237718" y="4552170"/>
            <a:ext cx="4979375" cy="1569660"/>
          </a:xfrm>
          <a:prstGeom prst="rect">
            <a:avLst/>
          </a:prstGeom>
          <a:noFill/>
        </p:spPr>
        <p:txBody>
          <a:bodyPr wrap="square" rtlCol="0">
            <a:spAutoFit/>
          </a:bodyPr>
          <a:lstStyle/>
          <a:p>
            <a:pPr marL="233363" indent="-233363"/>
            <a:r>
              <a:rPr lang="en-US" sz="3200" dirty="0">
                <a:latin typeface="Gill Sans Nova" panose="020B0602020104020203" pitchFamily="34" charset="0"/>
              </a:rPr>
              <a:t>Due to </a:t>
            </a:r>
            <a:r>
              <a:rPr lang="en-US" sz="3200" b="1" dirty="0">
                <a:latin typeface="Gill Sans Nova" panose="020B0602020104020203" pitchFamily="34" charset="0"/>
              </a:rPr>
              <a:t>some cause</a:t>
            </a:r>
            <a:r>
              <a:rPr lang="en-US" sz="3200" dirty="0">
                <a:latin typeface="Gill Sans Nova" panose="020B0602020104020203" pitchFamily="34" charset="0"/>
              </a:rPr>
              <a:t>.</a:t>
            </a:r>
          </a:p>
          <a:p>
            <a:pPr marL="233363" indent="-233363"/>
            <a:r>
              <a:rPr lang="en-US" sz="3200" dirty="0">
                <a:latin typeface="Gill Sans Nova" panose="020B0602020104020203" pitchFamily="34" charset="0"/>
              </a:rPr>
              <a:t>Triggers search for causal structure.</a:t>
            </a:r>
          </a:p>
        </p:txBody>
      </p:sp>
      <p:sp>
        <p:nvSpPr>
          <p:cNvPr id="50" name="Oval 49">
            <a:extLst>
              <a:ext uri="{FF2B5EF4-FFF2-40B4-BE49-F238E27FC236}">
                <a16:creationId xmlns:a16="http://schemas.microsoft.com/office/drawing/2014/main" id="{0C28259A-96C5-4B33-A5CE-F6EBBE4F9833}"/>
              </a:ext>
            </a:extLst>
          </p:cNvPr>
          <p:cNvSpPr/>
          <p:nvPr/>
        </p:nvSpPr>
        <p:spPr>
          <a:xfrm flipH="1">
            <a:off x="5630119" y="2803920"/>
            <a:ext cx="513058" cy="462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Nova" panose="020B0602020104020203" pitchFamily="34" charset="0"/>
              </a:rPr>
              <a:t>?</a:t>
            </a:r>
            <a:endParaRPr lang="en-US" dirty="0">
              <a:solidFill>
                <a:sysClr val="windowText" lastClr="000000"/>
              </a:solidFill>
              <a:latin typeface="Gill Sans Nova" panose="020B0602020104020203" pitchFamily="34" charset="0"/>
            </a:endParaRPr>
          </a:p>
        </p:txBody>
      </p:sp>
      <p:sp>
        <p:nvSpPr>
          <p:cNvPr id="51" name="Oval 50">
            <a:extLst>
              <a:ext uri="{FF2B5EF4-FFF2-40B4-BE49-F238E27FC236}">
                <a16:creationId xmlns:a16="http://schemas.microsoft.com/office/drawing/2014/main" id="{D46148A2-4F7B-43F1-87A2-BB34BBFAAE95}"/>
              </a:ext>
            </a:extLst>
          </p:cNvPr>
          <p:cNvSpPr/>
          <p:nvPr/>
        </p:nvSpPr>
        <p:spPr>
          <a:xfrm flipH="1">
            <a:off x="6125774" y="2803920"/>
            <a:ext cx="513058" cy="462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Nova" panose="020B0602020104020203" pitchFamily="34" charset="0"/>
              </a:rPr>
              <a:t>?</a:t>
            </a:r>
            <a:endParaRPr lang="en-US"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1336460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a:extLst>
              <a:ext uri="{FF2B5EF4-FFF2-40B4-BE49-F238E27FC236}">
                <a16:creationId xmlns:a16="http://schemas.microsoft.com/office/drawing/2014/main" id="{AD132EE5-D85F-4354-B049-BA2B3BBBA994}"/>
              </a:ext>
            </a:extLst>
          </p:cNvPr>
          <p:cNvCxnSpPr>
            <a:cxnSpLocks/>
          </p:cNvCxnSpPr>
          <p:nvPr/>
        </p:nvCxnSpPr>
        <p:spPr>
          <a:xfrm>
            <a:off x="3402019" y="3358474"/>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26" name="Oval 25">
            <a:extLst>
              <a:ext uri="{FF2B5EF4-FFF2-40B4-BE49-F238E27FC236}">
                <a16:creationId xmlns:a16="http://schemas.microsoft.com/office/drawing/2014/main" id="{85B12F19-4CA3-46BE-AB01-D5739B671369}"/>
              </a:ext>
            </a:extLst>
          </p:cNvPr>
          <p:cNvSpPr/>
          <p:nvPr/>
        </p:nvSpPr>
        <p:spPr>
          <a:xfrm flipH="1">
            <a:off x="2398133" y="3826670"/>
            <a:ext cx="2030980" cy="699542"/>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0" name="Oval 49">
            <a:extLst>
              <a:ext uri="{FF2B5EF4-FFF2-40B4-BE49-F238E27FC236}">
                <a16:creationId xmlns:a16="http://schemas.microsoft.com/office/drawing/2014/main" id="{0C28259A-96C5-4B33-A5CE-F6EBBE4F9833}"/>
              </a:ext>
            </a:extLst>
          </p:cNvPr>
          <p:cNvSpPr/>
          <p:nvPr/>
        </p:nvSpPr>
        <p:spPr>
          <a:xfrm flipH="1">
            <a:off x="3177706" y="2987828"/>
            <a:ext cx="513058" cy="462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Nova" panose="020B0602020104020203" pitchFamily="34" charset="0"/>
              </a:rPr>
              <a:t>?</a:t>
            </a:r>
            <a:endParaRPr lang="en-US"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4076418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32727</TotalTime>
  <Words>6607</Words>
  <Application>Microsoft Office PowerPoint</Application>
  <PresentationFormat>Widescreen</PresentationFormat>
  <Paragraphs>793</Paragraphs>
  <Slides>71</Slides>
  <Notes>69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71</vt:i4>
      </vt:variant>
    </vt:vector>
  </HeadingPairs>
  <TitlesOfParts>
    <vt:vector size="80" baseType="lpstr">
      <vt:lpstr>Arial</vt:lpstr>
      <vt:lpstr>Calibri</vt:lpstr>
      <vt:lpstr>Calibri Light</vt:lpstr>
      <vt:lpstr>Cambria</vt:lpstr>
      <vt:lpstr>Courier New</vt:lpstr>
      <vt:lpstr>Gill Sans MT</vt:lpstr>
      <vt:lpstr>Gill Sans Nova</vt:lpstr>
      <vt:lpstr>Helvetica</vt:lpstr>
      <vt:lpstr>Metropolitan</vt:lpstr>
      <vt:lpstr>Marianna Zhang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FYP</dc:title>
  <dc:creator>Marianna</dc:creator>
  <cp:lastModifiedBy>Marianna Zhang</cp:lastModifiedBy>
  <cp:revision>4795</cp:revision>
  <cp:lastPrinted>2019-03-01T18:39:58Z</cp:lastPrinted>
  <dcterms:created xsi:type="dcterms:W3CDTF">2018-11-29T07:29:27Z</dcterms:created>
  <dcterms:modified xsi:type="dcterms:W3CDTF">2020-10-21T17:43:36Z</dcterms:modified>
</cp:coreProperties>
</file>